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0" r:id="rId1"/>
  </p:sldMasterIdLst>
  <p:notesMasterIdLst>
    <p:notesMasterId r:id="rId43"/>
  </p:notesMasterIdLst>
  <p:handoutMasterIdLst>
    <p:handoutMasterId r:id="rId44"/>
  </p:handoutMasterIdLst>
  <p:sldIdLst>
    <p:sldId id="867" r:id="rId2"/>
    <p:sldId id="825" r:id="rId3"/>
    <p:sldId id="826" r:id="rId4"/>
    <p:sldId id="827" r:id="rId5"/>
    <p:sldId id="828" r:id="rId6"/>
    <p:sldId id="829" r:id="rId7"/>
    <p:sldId id="831" r:id="rId8"/>
    <p:sldId id="830" r:id="rId9"/>
    <p:sldId id="833" r:id="rId10"/>
    <p:sldId id="832" r:id="rId11"/>
    <p:sldId id="834" r:id="rId12"/>
    <p:sldId id="835" r:id="rId13"/>
    <p:sldId id="836" r:id="rId14"/>
    <p:sldId id="838" r:id="rId15"/>
    <p:sldId id="837" r:id="rId16"/>
    <p:sldId id="839" r:id="rId17"/>
    <p:sldId id="840" r:id="rId18"/>
    <p:sldId id="841" r:id="rId19"/>
    <p:sldId id="842" r:id="rId20"/>
    <p:sldId id="843" r:id="rId21"/>
    <p:sldId id="844" r:id="rId22"/>
    <p:sldId id="845" r:id="rId23"/>
    <p:sldId id="846" r:id="rId24"/>
    <p:sldId id="847" r:id="rId25"/>
    <p:sldId id="848" r:id="rId26"/>
    <p:sldId id="849" r:id="rId27"/>
    <p:sldId id="850" r:id="rId28"/>
    <p:sldId id="851" r:id="rId29"/>
    <p:sldId id="852" r:id="rId30"/>
    <p:sldId id="853" r:id="rId31"/>
    <p:sldId id="854" r:id="rId32"/>
    <p:sldId id="858" r:id="rId33"/>
    <p:sldId id="859" r:id="rId34"/>
    <p:sldId id="860" r:id="rId35"/>
    <p:sldId id="861" r:id="rId36"/>
    <p:sldId id="868" r:id="rId37"/>
    <p:sldId id="862" r:id="rId38"/>
    <p:sldId id="863" r:id="rId39"/>
    <p:sldId id="864" r:id="rId40"/>
    <p:sldId id="865" r:id="rId41"/>
    <p:sldId id="866" r:id="rId42"/>
  </p:sldIdLst>
  <p:sldSz cx="9144000" cy="6858000" type="screen4x3"/>
  <p:notesSz cx="9163050" cy="6877050"/>
  <p:defaultTextStyle>
    <a:defPPr>
      <a:defRPr lang="en-US"/>
    </a:defPPr>
    <a:lvl1pPr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1pPr>
    <a:lvl2pPr marL="4572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2pPr>
    <a:lvl3pPr marL="9144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3pPr>
    <a:lvl4pPr marL="13716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4pPr>
    <a:lvl5pPr marL="1828800" algn="ctr" rtl="0" eaLnBrk="0" fontAlgn="base" hangingPunct="0">
      <a:spcBef>
        <a:spcPct val="0"/>
      </a:spcBef>
      <a:spcAft>
        <a:spcPct val="0"/>
      </a:spcAft>
      <a:defRPr sz="2400" b="1" kern="1200">
        <a:solidFill>
          <a:schemeClr val="tx1"/>
        </a:solidFill>
        <a:latin typeface="Arial Narrow" charset="0"/>
        <a:ea typeface="ＭＳ Ｐゴシック" charset="0"/>
        <a:cs typeface="+mn-cs"/>
      </a:defRPr>
    </a:lvl5pPr>
    <a:lvl6pPr marL="2286000" algn="l" defTabSz="457200" rtl="0" eaLnBrk="1" latinLnBrk="0" hangingPunct="1">
      <a:defRPr sz="2400" b="1" kern="1200">
        <a:solidFill>
          <a:schemeClr val="tx1"/>
        </a:solidFill>
        <a:latin typeface="Arial Narrow" charset="0"/>
        <a:ea typeface="ＭＳ Ｐゴシック" charset="0"/>
        <a:cs typeface="+mn-cs"/>
      </a:defRPr>
    </a:lvl6pPr>
    <a:lvl7pPr marL="2743200" algn="l" defTabSz="457200" rtl="0" eaLnBrk="1" latinLnBrk="0" hangingPunct="1">
      <a:defRPr sz="2400" b="1" kern="1200">
        <a:solidFill>
          <a:schemeClr val="tx1"/>
        </a:solidFill>
        <a:latin typeface="Arial Narrow" charset="0"/>
        <a:ea typeface="ＭＳ Ｐゴシック" charset="0"/>
        <a:cs typeface="+mn-cs"/>
      </a:defRPr>
    </a:lvl7pPr>
    <a:lvl8pPr marL="3200400" algn="l" defTabSz="457200" rtl="0" eaLnBrk="1" latinLnBrk="0" hangingPunct="1">
      <a:defRPr sz="2400" b="1" kern="1200">
        <a:solidFill>
          <a:schemeClr val="tx1"/>
        </a:solidFill>
        <a:latin typeface="Arial Narrow" charset="0"/>
        <a:ea typeface="ＭＳ Ｐゴシック" charset="0"/>
        <a:cs typeface="+mn-cs"/>
      </a:defRPr>
    </a:lvl8pPr>
    <a:lvl9pPr marL="3657600" algn="l" defTabSz="457200" rtl="0" eaLnBrk="1" latinLnBrk="0" hangingPunct="1">
      <a:defRPr sz="2400" b="1" kern="1200">
        <a:solidFill>
          <a:schemeClr val="tx1"/>
        </a:solidFill>
        <a:latin typeface="Arial Narrow" charset="0"/>
        <a:ea typeface="ＭＳ Ｐゴシック" charset="0"/>
        <a:cs typeface="+mn-cs"/>
      </a:defRPr>
    </a:lvl9pPr>
  </p:defaultTextStyle>
  <p:extLst>
    <p:ext uri="{EFAFB233-063F-42B5-8137-9DF3F51BA10A}">
      <p15:sldGuideLst xmlns:p15="http://schemas.microsoft.com/office/powerpoint/2012/main">
        <p15:guide id="1" orient="horz">
          <p15:clr>
            <a:srgbClr val="A4A3A4"/>
          </p15:clr>
        </p15:guide>
        <p15:guide id="2" pos="5692">
          <p15:clr>
            <a:srgbClr val="A4A3A4"/>
          </p15:clr>
        </p15:guide>
      </p15:sldGuideLst>
    </p:ext>
    <p:ext uri="{2D200454-40CA-4A62-9FC3-DE9A4176ACB9}">
      <p15:notesGuideLst xmlns:p15="http://schemas.microsoft.com/office/powerpoint/2012/main">
        <p15:guide id="1" orient="horz" pos="2166" userDrawn="1">
          <p15:clr>
            <a:srgbClr val="A4A3A4"/>
          </p15:clr>
        </p15:guide>
        <p15:guide id="2" pos="288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FFCC"/>
    <a:srgbClr val="CC6600"/>
    <a:srgbClr val="006600"/>
    <a:srgbClr val="FFFFFF"/>
    <a:srgbClr val="FF3300"/>
    <a:srgbClr val="DDDDDD"/>
    <a:srgbClr val="C0C0C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9" autoAdjust="0"/>
    <p:restoredTop sz="78351" autoAdjust="0"/>
  </p:normalViewPr>
  <p:slideViewPr>
    <p:cSldViewPr snapToGrid="0">
      <p:cViewPr varScale="1">
        <p:scale>
          <a:sx n="86" d="100"/>
          <a:sy n="86" d="100"/>
        </p:scale>
        <p:origin x="2400" y="200"/>
      </p:cViewPr>
      <p:guideLst>
        <p:guide orient="horz"/>
        <p:guide pos="569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 d="1"/>
        <a:sy n="1" d="1"/>
      </p:scale>
      <p:origin x="0" y="2304"/>
    </p:cViewPr>
  </p:sorterViewPr>
  <p:notesViewPr>
    <p:cSldViewPr snapToGrid="0">
      <p:cViewPr>
        <p:scale>
          <a:sx n="150" d="100"/>
          <a:sy n="150" d="100"/>
        </p:scale>
        <p:origin x="-72" y="3036"/>
      </p:cViewPr>
      <p:guideLst>
        <p:guide orient="horz" pos="2166"/>
        <p:guide pos="2886"/>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8" name="Text Box 6"/>
          <p:cNvSpPr txBox="1">
            <a:spLocks noChangeArrowheads="1"/>
          </p:cNvSpPr>
          <p:nvPr/>
        </p:nvSpPr>
        <p:spPr bwMode="auto">
          <a:xfrm>
            <a:off x="6500013" y="6327792"/>
            <a:ext cx="1910026" cy="255127"/>
          </a:xfrm>
          <a:prstGeom prst="rect">
            <a:avLst/>
          </a:prstGeom>
          <a:noFill/>
          <a:ln w="25400">
            <a:noFill/>
            <a:miter lim="800000"/>
            <a:headEnd type="none" w="sm" len="sm"/>
            <a:tailEnd type="none" w="sm" len="sm"/>
          </a:ln>
          <a:effectLst/>
        </p:spPr>
        <p:txBody>
          <a:bodyPr lIns="100261" tIns="50130" rIns="100261" bIns="50130">
            <a:spAutoFit/>
          </a:bodyPr>
          <a:lstStyle>
            <a:lvl1pPr defTabSz="1001713">
              <a:defRPr sz="2400" b="1">
                <a:solidFill>
                  <a:schemeClr val="tx1"/>
                </a:solidFill>
                <a:latin typeface="Arial Narrow" charset="0"/>
                <a:ea typeface="ＭＳ Ｐゴシック" charset="0"/>
              </a:defRPr>
            </a:lvl1pPr>
            <a:lvl2pPr marL="742950" indent="-285750" defTabSz="1001713">
              <a:defRPr sz="2400" b="1">
                <a:solidFill>
                  <a:schemeClr val="tx1"/>
                </a:solidFill>
                <a:latin typeface="Arial Narrow" charset="0"/>
                <a:ea typeface="ＭＳ Ｐゴシック" charset="0"/>
              </a:defRPr>
            </a:lvl2pPr>
            <a:lvl3pPr marL="1143000" indent="-228600" defTabSz="1001713">
              <a:defRPr sz="2400" b="1">
                <a:solidFill>
                  <a:schemeClr val="tx1"/>
                </a:solidFill>
                <a:latin typeface="Arial Narrow" charset="0"/>
                <a:ea typeface="ＭＳ Ｐゴシック" charset="0"/>
              </a:defRPr>
            </a:lvl3pPr>
            <a:lvl4pPr marL="1600200" indent="-228600" defTabSz="1001713">
              <a:defRPr sz="2400" b="1">
                <a:solidFill>
                  <a:schemeClr val="tx1"/>
                </a:solidFill>
                <a:latin typeface="Arial Narrow" charset="0"/>
                <a:ea typeface="ＭＳ Ｐゴシック" charset="0"/>
              </a:defRPr>
            </a:lvl4pPr>
            <a:lvl5pPr marL="2057400" indent="-228600" defTabSz="1001713">
              <a:defRPr sz="2400" b="1">
                <a:solidFill>
                  <a:schemeClr val="tx1"/>
                </a:solidFill>
                <a:latin typeface="Arial Narrow" charset="0"/>
                <a:ea typeface="ＭＳ Ｐゴシック" charset="0"/>
              </a:defRPr>
            </a:lvl5pPr>
            <a:lvl6pPr marL="25146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1001713"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rPr>
              <a:t>Page </a:t>
            </a:r>
            <a:fld id="{472CDD23-03EA-CE4B-9E8D-55FBF08508DA}" type="slidenum">
              <a:rPr lang="en-US" sz="1000">
                <a:solidFill>
                  <a:schemeClr val="tx2"/>
                </a:solidFill>
              </a:rPr>
              <a:pPr>
                <a:spcBef>
                  <a:spcPct val="50000"/>
                </a:spcBef>
              </a:pPr>
              <a:t>‹#›</a:t>
            </a:fld>
            <a:endParaRPr lang="en-US" sz="1000">
              <a:solidFill>
                <a:schemeClr val="tx2"/>
              </a:solidFill>
            </a:endParaRPr>
          </a:p>
        </p:txBody>
      </p:sp>
      <p:sp>
        <p:nvSpPr>
          <p:cNvPr id="3080" name="Text Box 8"/>
          <p:cNvSpPr txBox="1">
            <a:spLocks noChangeArrowheads="1"/>
          </p:cNvSpPr>
          <p:nvPr/>
        </p:nvSpPr>
        <p:spPr bwMode="auto">
          <a:xfrm>
            <a:off x="8108081" y="238290"/>
            <a:ext cx="202544" cy="255127"/>
          </a:xfrm>
          <a:prstGeom prst="rect">
            <a:avLst/>
          </a:prstGeom>
          <a:noFill/>
          <a:ln w="25400">
            <a:noFill/>
            <a:miter lim="800000"/>
            <a:headEnd type="none" w="sm" len="sm"/>
            <a:tailEnd type="none" w="sm" len="sm"/>
          </a:ln>
          <a:effectLst/>
        </p:spPr>
        <p:txBody>
          <a:bodyPr wrap="none" lIns="100261" tIns="50130" rIns="100261" bIns="50130">
            <a:spAutoFit/>
          </a:bodyPr>
          <a:lstStyle/>
          <a:p>
            <a:pPr algn="r" defTabSz="1001713">
              <a:defRPr/>
            </a:pPr>
            <a:endParaRPr lang="fr-FR" sz="1000">
              <a:solidFill>
                <a:schemeClr val="tx2"/>
              </a:solidFill>
              <a:latin typeface="Arial Narrow" pitchFamily="1" charset="0"/>
              <a:ea typeface="+mn-ea"/>
            </a:endParaRPr>
          </a:p>
        </p:txBody>
      </p:sp>
    </p:spTree>
    <p:extLst>
      <p:ext uri="{BB962C8B-B14F-4D97-AF65-F5344CB8AC3E}">
        <p14:creationId xmlns:p14="http://schemas.microsoft.com/office/powerpoint/2010/main" val="19508873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0765" y="-23828"/>
            <a:ext cx="4029458"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l" defTabSz="898525">
              <a:defRPr sz="1000" b="0" i="1" smtClean="0">
                <a:latin typeface="Arial" charset="0"/>
                <a:ea typeface="+mn-ea"/>
              </a:defRPr>
            </a:lvl1pPr>
          </a:lstStyle>
          <a:p>
            <a:pPr>
              <a:defRPr/>
            </a:pPr>
            <a:endParaRPr lang="en-US"/>
          </a:p>
        </p:txBody>
      </p:sp>
      <p:sp>
        <p:nvSpPr>
          <p:cNvPr id="2051" name="Rectangle 3"/>
          <p:cNvSpPr>
            <a:spLocks noGrp="1" noChangeArrowheads="1"/>
          </p:cNvSpPr>
          <p:nvPr>
            <p:ph type="dt" idx="1"/>
          </p:nvPr>
        </p:nvSpPr>
        <p:spPr bwMode="auto">
          <a:xfrm>
            <a:off x="5184359" y="-23828"/>
            <a:ext cx="3927927" cy="346712"/>
          </a:xfrm>
          <a:prstGeom prst="rect">
            <a:avLst/>
          </a:prstGeom>
          <a:noFill/>
          <a:ln w="9525">
            <a:noFill/>
            <a:miter lim="800000"/>
            <a:headEnd/>
            <a:tailEnd/>
          </a:ln>
          <a:effectLst/>
        </p:spPr>
        <p:txBody>
          <a:bodyPr vert="horz" wrap="square" lIns="18732" tIns="0" rIns="18732" bIns="0" numCol="1" anchor="t" anchorCtr="0" compatLnSpc="1">
            <a:prstTxWarp prst="textNoShape">
              <a:avLst/>
            </a:prstTxWarp>
          </a:bodyPr>
          <a:lstStyle>
            <a:lvl1pPr algn="r" defTabSz="898525">
              <a:defRPr sz="1000" b="0" i="1" smtClean="0">
                <a:latin typeface="Arial" charset="0"/>
                <a:ea typeface="+mn-ea"/>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2870200" y="508000"/>
            <a:ext cx="3425825" cy="2570163"/>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1260660" y="3265765"/>
            <a:ext cx="6641731" cy="3115642"/>
          </a:xfrm>
          <a:prstGeom prst="rect">
            <a:avLst/>
          </a:prstGeom>
          <a:noFill/>
          <a:ln w="9525">
            <a:noFill/>
            <a:miter lim="800000"/>
            <a:headEnd/>
            <a:tailEnd/>
          </a:ln>
          <a:effectLst/>
        </p:spPr>
        <p:txBody>
          <a:bodyPr vert="horz" wrap="square" lIns="90537" tIns="45269" rIns="90537" bIns="4526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0765" y="6554167"/>
            <a:ext cx="4029458"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l" defTabSz="898525">
              <a:defRPr sz="1000" b="0" i="1" smtClean="0">
                <a:latin typeface="Arial" charset="0"/>
                <a:ea typeface="+mn-ea"/>
              </a:defRPr>
            </a:lvl1pPr>
          </a:lstStyle>
          <a:p>
            <a:pPr>
              <a:defRPr/>
            </a:pPr>
            <a:r>
              <a:rPr lang="en-US"/>
              <a:t>Page </a:t>
            </a:r>
          </a:p>
        </p:txBody>
      </p:sp>
      <p:sp>
        <p:nvSpPr>
          <p:cNvPr id="2055" name="Rectangle 7"/>
          <p:cNvSpPr>
            <a:spLocks noGrp="1" noChangeArrowheads="1"/>
          </p:cNvSpPr>
          <p:nvPr>
            <p:ph type="sldNum" sz="quarter" idx="5"/>
          </p:nvPr>
        </p:nvSpPr>
        <p:spPr bwMode="auto">
          <a:xfrm>
            <a:off x="5184359" y="6554167"/>
            <a:ext cx="3927927" cy="346712"/>
          </a:xfrm>
          <a:prstGeom prst="rect">
            <a:avLst/>
          </a:prstGeom>
          <a:noFill/>
          <a:ln w="9525">
            <a:noFill/>
            <a:miter lim="800000"/>
            <a:headEnd/>
            <a:tailEnd/>
          </a:ln>
          <a:effectLst/>
        </p:spPr>
        <p:txBody>
          <a:bodyPr vert="horz" wrap="square" lIns="18732" tIns="0" rIns="18732" bIns="0" numCol="1" anchor="b" anchorCtr="0" compatLnSpc="1">
            <a:prstTxWarp prst="textNoShape">
              <a:avLst/>
            </a:prstTxWarp>
          </a:bodyPr>
          <a:lstStyle>
            <a:lvl1pPr algn="r" defTabSz="898525">
              <a:defRPr sz="1000" b="0" i="1">
                <a:latin typeface="Arial" charset="0"/>
              </a:defRPr>
            </a:lvl1pPr>
          </a:lstStyle>
          <a:p>
            <a:fld id="{B40E397D-154A-2244-A68F-611350B91650}" type="slidenum">
              <a:rPr lang="en-US"/>
              <a:pPr/>
              <a:t>‹#›</a:t>
            </a:fld>
            <a:endParaRPr lang="en-US"/>
          </a:p>
        </p:txBody>
      </p:sp>
    </p:spTree>
    <p:extLst>
      <p:ext uri="{BB962C8B-B14F-4D97-AF65-F5344CB8AC3E}">
        <p14:creationId xmlns:p14="http://schemas.microsoft.com/office/powerpoint/2010/main" val="9469811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Narrow" pitchFamily="1" charset="0"/>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Arial Narrow" pitchFamily="1"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Narrow" pitchFamily="1"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Narrow" pitchFamily="1"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Narrow" pitchFamily="1"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BFA6667-0674-6141-BAD1-B69B04FFED06}" type="slidenum">
              <a:rPr lang="en-US" sz="1000" b="0">
                <a:latin typeface="Arial" charset="0"/>
              </a:rPr>
              <a:pPr/>
              <a:t>1</a:t>
            </a:fld>
            <a:endParaRPr lang="en-US" sz="1000" b="0">
              <a:latin typeface="Arial" charset="0"/>
            </a:endParaRPr>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fr-FR">
              <a:latin typeface="Arial Narrow"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128A9EE-D4CE-C742-842A-67714CA7E5A9}" type="slidenum">
              <a:rPr lang="en-US" sz="1000" b="0">
                <a:latin typeface="Arial" charset="0"/>
              </a:rPr>
              <a:pPr/>
              <a:t>11</a:t>
            </a:fld>
            <a:endParaRPr lang="en-US" sz="1000" b="0">
              <a:latin typeface="Arial" charset="0"/>
            </a:endParaRPr>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Consider again the scheduled sequencing graph of the differential equation integrator, where all operations have unit execution delay.</a:t>
            </a:r>
          </a:p>
          <a:p>
            <a:r>
              <a:rPr lang="en-US">
                <a:latin typeface="Arial Narrow" charset="0"/>
              </a:rPr>
              <a:t>Let us consider operation with type multiplier.</a:t>
            </a:r>
          </a:p>
          <a:p>
            <a:r>
              <a:rPr lang="en-US">
                <a:latin typeface="Arial Narrow" charset="0"/>
              </a:rPr>
              <a:t>All operations whose type is a multiplier and whose start time is larger than or equal to 2 are compatible with operation 1. </a:t>
            </a:r>
          </a:p>
          <a:p>
            <a:r>
              <a:rPr lang="en-US">
                <a:latin typeface="Arial Narrow" charset="0"/>
              </a:rPr>
              <a:t>Such operations are {3,6,7,8}. The corresponding vertices are incident to edges that stem from 1. </a:t>
            </a:r>
          </a:p>
          <a:p>
            <a:r>
              <a:rPr lang="en-US">
                <a:latin typeface="Arial Narrow" charset="0"/>
              </a:rPr>
              <a:t>The compatibility graph can be constructed by visiting each operation and checking for others with the same type with non-overlapping execution intervals.</a:t>
            </a:r>
          </a:p>
          <a:p>
            <a:r>
              <a:rPr lang="en-US">
                <a:latin typeface="Arial Narrow" charset="0"/>
              </a:rPr>
              <a:t>A similar reasoning applies to the operations with type </a:t>
            </a:r>
            <a:r>
              <a:rPr lang="ja-JP" altLang="en-US">
                <a:latin typeface="Arial Narrow" charset="0"/>
              </a:rPr>
              <a:t>“</a:t>
            </a:r>
            <a:r>
              <a:rPr lang="en-US">
                <a:latin typeface="Arial Narrow" charset="0"/>
              </a:rPr>
              <a:t>ALU</a:t>
            </a:r>
            <a:r>
              <a:rPr lang="ja-JP" altLang="en-US">
                <a:latin typeface="Arial Narrow" charset="0"/>
              </a:rPr>
              <a:t>”</a:t>
            </a:r>
            <a:r>
              <a:rPr lang="en-US">
                <a:latin typeface="Arial Narrow" charset="0"/>
              </a:rPr>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3EC521F5-4946-7E40-87AF-7D0AF970F587}" type="slidenum">
              <a:rPr lang="en-US" sz="1000" b="0">
                <a:latin typeface="Arial" charset="0"/>
              </a:rPr>
              <a:pPr/>
              <a:t>12</a:t>
            </a:fld>
            <a:endParaRPr lang="en-US" sz="1000" b="0">
              <a:latin typeface="Arial" charset="0"/>
            </a:endParaRPr>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Consider again the scheduled sequencing graph of the differential equation integrator, where all operations have unit execution delay.</a:t>
            </a:r>
          </a:p>
          <a:p>
            <a:r>
              <a:rPr lang="en-US">
                <a:latin typeface="Arial Narrow" charset="0"/>
              </a:rPr>
              <a:t>The set of intervals corresponding to the conflict graphs is shown on the right.</a:t>
            </a:r>
          </a:p>
          <a:p>
            <a:r>
              <a:rPr lang="en-US">
                <a:latin typeface="Arial Narrow" charset="0"/>
              </a:rPr>
              <a:t>Overlapping intervals correspond to edges in the conflict graph for each type.</a:t>
            </a:r>
          </a:p>
          <a:p>
            <a:r>
              <a:rPr lang="en-US">
                <a:latin typeface="Arial Narrow" charset="0"/>
              </a:rPr>
              <a:t>For example, hen considering the multiplier, the conflict edges are: {1,2}, {3,6}, {7,8}.</a:t>
            </a:r>
          </a:p>
          <a:p>
            <a:r>
              <a:rPr lang="en-US">
                <a:latin typeface="Arial Narrow" charset="0"/>
              </a:rPr>
              <a:t>When considering the ALU, the conflict edge is {5,9}.</a:t>
            </a:r>
          </a:p>
          <a:p>
            <a:endParaRPr lang="en-US">
              <a:latin typeface="Arial Narrow"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741ABAC-5E63-454E-ACE8-3D5F140839FC}" type="slidenum">
              <a:rPr lang="en-US" sz="1000" b="0">
                <a:latin typeface="Arial" charset="0"/>
              </a:rPr>
              <a:pPr/>
              <a:t>13</a:t>
            </a:fld>
            <a:endParaRPr lang="en-US" sz="1000" b="0">
              <a:latin typeface="Arial" charset="0"/>
            </a:endParaRPr>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a:latin typeface="Arial Narrow" charset="0"/>
              </a:rPr>
              <a:t>A well known algorithm for coloring interval graphs is the left edge algorithm, which was proposed for channel routing, where intervals correspond to wire segments to be arranged in a channel. </a:t>
            </a:r>
          </a:p>
          <a:p>
            <a:r>
              <a:rPr lang="en-US" dirty="0">
                <a:latin typeface="Arial Narrow" charset="0"/>
              </a:rPr>
              <a:t>The name stems from the selection of the intervals based on their left edge coordinate, i.e. the minimum value of the interval. </a:t>
            </a:r>
          </a:p>
          <a:p>
            <a:r>
              <a:rPr lang="en-US" dirty="0">
                <a:latin typeface="Arial Narrow" charset="0"/>
              </a:rPr>
              <a:t>The algorithm first sorts the intervals by their left edge.</a:t>
            </a:r>
          </a:p>
          <a:p>
            <a:r>
              <a:rPr lang="en-US" dirty="0">
                <a:latin typeface="Arial Narrow" charset="0"/>
              </a:rPr>
              <a:t>It then considers one color at a time, and assigns as many intervals as possible to that color, by scanning a list of intervals in ascending order of left edge before incrementing the color counter.</a:t>
            </a:r>
          </a:p>
          <a:p>
            <a:endParaRPr lang="en-US" dirty="0">
              <a:latin typeface="Arial Narrow"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B341616-640A-C441-A82A-D8E927ED36DB}" type="slidenum">
              <a:rPr lang="en-US" sz="1000" b="0">
                <a:latin typeface="Arial" charset="0"/>
              </a:rPr>
              <a:pPr/>
              <a:t>14</a:t>
            </a:fld>
            <a:endParaRPr lang="en-US" sz="1000" b="0">
              <a:latin typeface="Arial" charset="0"/>
            </a:endParaRPr>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Given a conflict graph and the intervals generating the conflicts, optimal coloring can be achieved by the left edge algorithm in polynomial time.</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96983AF9-C6D4-9942-8473-1C77C4E70233}" type="slidenum">
              <a:rPr lang="en-US" sz="1000" b="0">
                <a:latin typeface="Arial" charset="0"/>
              </a:rPr>
              <a:pPr/>
              <a:t>15</a:t>
            </a:fld>
            <a:endParaRPr lang="en-US" sz="1000" b="0">
              <a:latin typeface="Arial" charset="0"/>
            </a:endParaRPr>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See the textbook for details</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566A4F6-E4E0-6C41-A5F9-4FDFC410A0CF}" type="slidenum">
              <a:rPr lang="en-US" sz="1000" b="0">
                <a:latin typeface="Arial" charset="0"/>
              </a:rPr>
              <a:pPr/>
              <a:t>16</a:t>
            </a:fld>
            <a:endParaRPr lang="en-US" sz="1000" b="0">
              <a:latin typeface="Arial" charset="0"/>
            </a:endParaRPr>
          </a:p>
        </p:txBody>
      </p:sp>
      <p:sp>
        <p:nvSpPr>
          <p:cNvPr id="60419" name="Rectangle 2"/>
          <p:cNvSpPr>
            <a:spLocks noGrp="1" noRot="1" noChangeAspect="1" noChangeArrowheads="1" noTextEdit="1"/>
          </p:cNvSpPr>
          <p:nvPr>
            <p:ph type="sldImg"/>
          </p:nvPr>
        </p:nvSpPr>
        <p:spPr>
          <a:ln/>
        </p:spPr>
      </p:sp>
      <p:sp>
        <p:nvSpPr>
          <p:cNvPr id="1415171" name="Rectangle 3"/>
          <p:cNvSpPr>
            <a:spLocks noGrp="1" noChangeArrowheads="1"/>
          </p:cNvSpPr>
          <p:nvPr>
            <p:ph type="body" idx="1"/>
          </p:nvPr>
        </p:nvSpPr>
        <p:spPr/>
        <p:txBody>
          <a:bodyPr/>
          <a:lstStyle/>
          <a:p>
            <a:pPr>
              <a:defRPr/>
            </a:pPr>
            <a:r>
              <a:rPr lang="en-US">
                <a:ea typeface="+mn-ea"/>
              </a:rPr>
              <a:t>It is instructive to show that the binding problem can be formulated with an ILP model. </a:t>
            </a:r>
          </a:p>
          <a:p>
            <a:pPr>
              <a:defRPr/>
            </a:pPr>
            <a:r>
              <a:rPr lang="en-US">
                <a:ea typeface="+mn-ea"/>
              </a:rPr>
              <a:t>For the sake of simplicity, we assume first that all operations and the resources have the same type.</a:t>
            </a:r>
          </a:p>
          <a:p>
            <a:pPr>
              <a:defRPr/>
            </a:pPr>
            <a:r>
              <a:rPr lang="en-US">
                <a:ea typeface="+mn-ea"/>
              </a:rPr>
              <a:t>We use a set of binary decision variables</a:t>
            </a:r>
            <a:r>
              <a:rPr lang="en-US">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a typeface="+mn-ea"/>
              </a:rPr>
              <a:t> </a:t>
            </a:r>
            <a:r>
              <a:rPr lang="en-US" b="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a typeface="+mn-ea"/>
              </a:rPr>
              <a:t>B</a:t>
            </a:r>
            <a:r>
              <a:rPr lang="en-US">
                <a:ea typeface="+mn-ea"/>
              </a:rPr>
              <a:t> with two indices, and a set of binary decision constants </a:t>
            </a:r>
            <a:r>
              <a:rPr lang="en-US" b="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a typeface="+mn-ea"/>
              </a:rPr>
              <a:t>X</a:t>
            </a:r>
            <a:r>
              <a:rPr lang="en-US">
                <a:ea typeface="+mn-ea"/>
              </a:rPr>
              <a:t>  with two indices.</a:t>
            </a:r>
          </a:p>
          <a:p>
            <a:pPr>
              <a:defRPr/>
            </a:pPr>
            <a:r>
              <a:rPr lang="en-US">
                <a:ea typeface="+mn-ea"/>
              </a:rPr>
              <a:t>The binary variable, </a:t>
            </a:r>
            <a:r>
              <a:rPr lang="en-US" i="1">
                <a:ea typeface="+mn-ea"/>
              </a:rPr>
              <a:t>b_ir</a:t>
            </a:r>
            <a:r>
              <a:rPr lang="en-US">
                <a:ea typeface="+mn-ea"/>
              </a:rPr>
              <a:t>, is 1 only when operation </a:t>
            </a:r>
            <a:r>
              <a:rPr lang="en-US" i="1">
                <a:ea typeface="+mn-ea"/>
              </a:rPr>
              <a:t>i </a:t>
            </a:r>
            <a:r>
              <a:rPr lang="en-US">
                <a:ea typeface="+mn-ea"/>
              </a:rPr>
              <a:t>is bound to resource </a:t>
            </a:r>
            <a:r>
              <a:rPr lang="en-US" i="1">
                <a:ea typeface="+mn-ea"/>
              </a:rPr>
              <a:t>r</a:t>
            </a:r>
            <a:r>
              <a:rPr lang="en-US">
                <a:ea typeface="+mn-ea"/>
              </a:rPr>
              <a:t>.</a:t>
            </a:r>
          </a:p>
          <a:p>
            <a:pPr>
              <a:defRPr/>
            </a:pPr>
            <a:r>
              <a:rPr lang="en-US">
                <a:ea typeface="+mn-ea"/>
              </a:rPr>
              <a:t>The binary constant,</a:t>
            </a:r>
            <a:r>
              <a:rPr lang="en-US" i="1">
                <a:ea typeface="+mn-ea"/>
              </a:rPr>
              <a:t> x_il </a:t>
            </a:r>
            <a:r>
              <a:rPr lang="en-US">
                <a:ea typeface="+mn-ea"/>
              </a:rPr>
              <a:t> is 1 only when operation</a:t>
            </a:r>
            <a:r>
              <a:rPr lang="en-US" i="1">
                <a:ea typeface="+mn-ea"/>
              </a:rPr>
              <a:t> i</a:t>
            </a:r>
            <a:r>
              <a:rPr lang="en-US">
                <a:ea typeface="+mn-ea"/>
              </a:rPr>
              <a:t> starts in step</a:t>
            </a:r>
            <a:r>
              <a:rPr lang="en-US" i="1">
                <a:ea typeface="+mn-ea"/>
              </a:rPr>
              <a:t> l</a:t>
            </a:r>
            <a:r>
              <a:rPr lang="en-US">
                <a:ea typeface="+mn-ea"/>
              </a:rPr>
              <a:t>  of the schedule.</a:t>
            </a:r>
          </a:p>
          <a:p>
            <a:pPr>
              <a:defRPr/>
            </a:pPr>
            <a:r>
              <a:rPr lang="en-US">
                <a:ea typeface="+mn-ea"/>
              </a:rPr>
              <a:t>These values are known constants, because we consider scheduled sequencing graphs.</a:t>
            </a:r>
          </a:p>
          <a:p>
            <a:pPr>
              <a:defRPr/>
            </a:pPr>
            <a:endParaRPr lang="en-US">
              <a:ea typeface="+mn-ea"/>
            </a:endParaRPr>
          </a:p>
          <a:p>
            <a:pPr>
              <a:defRPr/>
            </a:pPr>
            <a:r>
              <a:rPr lang="en-US">
                <a:ea typeface="+mn-ea"/>
              </a:rPr>
              <a:t>Searching for a binding compatible with a given schedule (represented by </a:t>
            </a:r>
            <a:r>
              <a:rPr lang="en-US" b="1">
                <a:solidFill>
                  <a:schemeClr val="bg1"/>
                </a:solidFill>
                <a:effectDag name="">
                  <a:cont type="tree" name="">
                    <a:effect ref="fillLine"/>
                    <a:outerShdw dist="38100" dir="13500000" algn="br">
                      <a:srgbClr val="FFFFFF"/>
                    </a:outerShdw>
                  </a:cont>
                  <a:cont type="tree" name="">
                    <a:effect ref="fillLine"/>
                    <a:outerShdw dist="38100" dir="2700000" algn="tl">
                      <a:srgbClr val="999999"/>
                    </a:outerShdw>
                  </a:cont>
                  <a:effect ref="fillLine"/>
                </a:effectDag>
                <a:ea typeface="+mn-ea"/>
              </a:rPr>
              <a:t>X</a:t>
            </a:r>
            <a:r>
              <a:rPr lang="en-US">
                <a:ea typeface="+mn-ea"/>
              </a:rPr>
              <a:t>) is equivalent to searching for a set of values of </a:t>
            </a:r>
            <a:r>
              <a:rPr lang="en-US" b="1">
                <a:ea typeface="+mn-ea"/>
              </a:rPr>
              <a:t>b</a:t>
            </a:r>
            <a:r>
              <a:rPr lang="en-US">
                <a:ea typeface="+mn-ea"/>
              </a:rPr>
              <a:t> satisfying the following linear constraints: the first The first constraint states that each operation  should be assigned to one and only one resource.</a:t>
            </a:r>
          </a:p>
          <a:p>
            <a:pPr>
              <a:defRPr/>
            </a:pPr>
            <a:r>
              <a:rPr lang="en-US">
                <a:ea typeface="+mn-ea"/>
              </a:rPr>
              <a:t>The second constraint states that at most one operation can be executing, among those assigned to resource </a:t>
            </a:r>
            <a:r>
              <a:rPr lang="en-US" i="1">
                <a:ea typeface="+mn-ea"/>
              </a:rPr>
              <a:t>r</a:t>
            </a:r>
            <a:r>
              <a:rPr lang="en-US">
                <a:ea typeface="+mn-ea"/>
              </a:rPr>
              <a:t> , at any time step.</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A18AAF4-773F-B14E-9B72-03CC18300F40}" type="slidenum">
              <a:rPr lang="en-US" sz="1000" b="0">
                <a:latin typeface="Arial" charset="0"/>
              </a:rPr>
              <a:pPr/>
              <a:t>17</a:t>
            </a:fld>
            <a:endParaRPr lang="en-US" sz="1000" b="0">
              <a:latin typeface="Arial" charset="0"/>
            </a:endParaRPr>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Let us now consider hierarchical sequencing graphs. A simplistic approach to resource sharing is to perform it independently within each sequencing graph entity.</a:t>
            </a:r>
          </a:p>
          <a:p>
            <a:r>
              <a:rPr lang="en-US">
                <a:latin typeface="Arial Narrow" charset="0"/>
              </a:rPr>
              <a:t>Such an approach is overly restrictive, because it would not allow sharing resources in different entities.</a:t>
            </a:r>
          </a:p>
          <a:p>
            <a:r>
              <a:rPr lang="en-US">
                <a:latin typeface="Arial Narrow" charset="0"/>
              </a:rPr>
              <a:t>Therefore we consider here resource sharing across the hierarchy levels.</a:t>
            </a:r>
          </a:p>
          <a:p>
            <a:endParaRPr lang="en-US">
              <a:latin typeface="Arial Narrow" charset="0"/>
            </a:endParaRPr>
          </a:p>
          <a:p>
            <a:r>
              <a:rPr lang="en-US">
                <a:latin typeface="Arial Narrow" charset="0"/>
              </a:rPr>
              <a:t>Let us first restrict our attention to sequencing graphs where the hierarchy is induced by model calls. </a:t>
            </a:r>
          </a:p>
          <a:p>
            <a:r>
              <a:rPr lang="en-US">
                <a:latin typeface="Arial Narrow" charset="0"/>
              </a:rPr>
              <a:t>When two link vertices corresponding to different called models are not concurrent, then any operation pair implementable by resources with the same type and in the different called models is compatible.</a:t>
            </a:r>
          </a:p>
          <a:p>
            <a:r>
              <a:rPr lang="en-US">
                <a:latin typeface="Arial Narrow" charset="0"/>
              </a:rPr>
              <a:t>Conversely, concurrency of the called models does not necessarily imply conflicts of operation pairs in the models themselves.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85DBCBD0-5693-704B-874B-4E33A2160228}" type="slidenum">
              <a:rPr lang="en-US" sz="1000" b="0">
                <a:latin typeface="Arial" charset="0"/>
              </a:rPr>
              <a:pPr/>
              <a:t>18</a:t>
            </a:fld>
            <a:endParaRPr lang="en-US" sz="1000" b="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Consider a model </a:t>
            </a:r>
            <a:r>
              <a:rPr lang="en-US" i="1">
                <a:latin typeface="Arial Narrow" charset="0"/>
              </a:rPr>
              <a:t>a</a:t>
            </a:r>
            <a:r>
              <a:rPr lang="en-US">
                <a:latin typeface="Arial Narrow" charset="0"/>
              </a:rPr>
              <a:t> consisting of two operations: an addition followed by a multiplication.</a:t>
            </a:r>
          </a:p>
          <a:p>
            <a:r>
              <a:rPr lang="en-US">
                <a:latin typeface="Arial Narrow" charset="0"/>
              </a:rPr>
              <a:t>Assume that the addition has a unit delay and the multiplication two unit delay.</a:t>
            </a:r>
          </a:p>
          <a:p>
            <a:endParaRPr lang="en-US">
              <a:latin typeface="Arial Narrow" charset="0"/>
            </a:endParaRPr>
          </a:p>
          <a:p>
            <a:r>
              <a:rPr lang="en-US">
                <a:latin typeface="Arial Narrow" charset="0"/>
              </a:rPr>
              <a:t>Consider now the root model shown on the left. </a:t>
            </a:r>
          </a:p>
          <a:p>
            <a:r>
              <a:rPr lang="en-US">
                <a:latin typeface="Arial Narrow" charset="0"/>
              </a:rPr>
              <a:t>An overlap analysis shows that multiplication 2 conflicts with 3, multiplication 3 conflicts with 4 and both multiplications 2 and 3 conflict with </a:t>
            </a:r>
            <a:r>
              <a:rPr lang="en-US" i="1">
                <a:latin typeface="Arial Narrow" charset="0"/>
              </a:rPr>
              <a:t>a</a:t>
            </a:r>
            <a:r>
              <a:rPr lang="en-US">
                <a:latin typeface="Arial Narrow" charset="0"/>
              </a:rPr>
              <a:t>.</a:t>
            </a:r>
          </a:p>
          <a:p>
            <a:endParaRPr lang="en-US">
              <a:latin typeface="Arial Narrow" charset="0"/>
            </a:endParaRPr>
          </a:p>
          <a:p>
            <a:r>
              <a:rPr lang="en-US">
                <a:latin typeface="Arial Narrow" charset="0"/>
              </a:rPr>
              <a:t>The graph is not an interval graph, because it is not chordal. Indeed the difficulty stems from the two calls to model a which is the same Hw entity.</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BE3183E-30B5-CC4A-B8A7-9E76591D9778}" type="slidenum">
              <a:rPr lang="en-US" sz="1000" b="0">
                <a:latin typeface="Arial" charset="0"/>
              </a:rPr>
              <a:pPr/>
              <a:t>19</a:t>
            </a:fld>
            <a:endParaRPr lang="en-US" sz="1000" b="0">
              <a:latin typeface="Arial" charset="0"/>
            </a:endParaRPr>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Consider the sequencing graph on the left. </a:t>
            </a:r>
          </a:p>
          <a:p>
            <a:r>
              <a:rPr lang="en-US">
                <a:latin typeface="Arial Narrow" charset="0"/>
              </a:rPr>
              <a:t>We assume that all operations take 2 time units to execute. </a:t>
            </a:r>
          </a:p>
          <a:p>
            <a:r>
              <a:rPr lang="en-US">
                <a:latin typeface="Arial Narrow" charset="0"/>
              </a:rPr>
              <a:t>The intervals are shown in the center and the conflict graph on the right.</a:t>
            </a:r>
          </a:p>
          <a:p>
            <a:r>
              <a:rPr lang="en-US">
                <a:latin typeface="Arial Narrow" charset="0"/>
              </a:rPr>
              <a:t>Note that the alternative nature of operations c and d makes them compatible and prevents a chord  (c,d)  to be present in the conflict graph.</a:t>
            </a:r>
          </a:p>
          <a:p>
            <a:r>
              <a:rPr lang="en-US">
                <a:latin typeface="Arial Narrow" charset="0"/>
              </a:rPr>
              <a:t>Hence the conflict graph is not an interval graph.</a:t>
            </a:r>
          </a:p>
          <a:p>
            <a:endParaRPr lang="en-US">
              <a:latin typeface="Arial Narrow"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6299D38-5107-5749-948F-A7510E58FD10}" type="slidenum">
              <a:rPr lang="en-US" sz="1000" b="0">
                <a:latin typeface="Arial" charset="0"/>
              </a:rPr>
              <a:pPr/>
              <a:t>20</a:t>
            </a:fld>
            <a:endParaRPr lang="en-US" sz="1000" b="0">
              <a:latin typeface="Arial" charset="0"/>
            </a:endParaRPr>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We consider in this section those registers that hold the values of the variables.</a:t>
            </a:r>
          </a:p>
          <a:p>
            <a:r>
              <a:rPr lang="en-US">
                <a:latin typeface="Arial Narrow" charset="0"/>
              </a:rPr>
              <a:t>Recall that each variable has a lifetime that is the interval from its birth to its death, where the former is the time in which the value is generated as an output of an operation and</a:t>
            </a:r>
          </a:p>
          <a:p>
            <a:r>
              <a:rPr lang="en-US">
                <a:latin typeface="Arial Narrow" charset="0"/>
              </a:rPr>
              <a:t>the latter is the latest time in which the variable is referenced  as an input to another  operation.</a:t>
            </a:r>
          </a:p>
          <a:p>
            <a:endParaRPr lang="en-US">
              <a:latin typeface="Arial Narrow" charset="0"/>
            </a:endParaRPr>
          </a:p>
          <a:p>
            <a:r>
              <a:rPr lang="en-US">
                <a:latin typeface="Arial Narrow" charset="0"/>
              </a:rPr>
              <a:t>The register compatibility and conflict graphs are defined analogously to the resource compatibility and conflict graphs. </a:t>
            </a:r>
          </a:p>
          <a:p>
            <a:r>
              <a:rPr lang="en-US">
                <a:latin typeface="Arial Narrow" charset="0"/>
              </a:rPr>
              <a:t>The problem of minimizing the number of registers can be cast in a minimum clique partitioning problem of the compatibility graph or into a minimum coloring problem of the conflict graph.</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59447EEA-9D06-294E-9C19-42EAFD85BAA1}" type="slidenum">
              <a:rPr lang="en-US" sz="1000" b="0">
                <a:latin typeface="Arial" charset="0"/>
              </a:rPr>
              <a:pPr/>
              <a:t>3</a:t>
            </a:fld>
            <a:endParaRPr lang="en-US" sz="1000" b="0">
              <a:latin typeface="Arial" charset="0"/>
            </a:endParaRPr>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 resource sharing is the assignment of a resource to more than one operation.</a:t>
            </a:r>
          </a:p>
          <a:p>
            <a:r>
              <a:rPr lang="en-US">
                <a:latin typeface="Arial Narrow" charset="0"/>
              </a:rPr>
              <a:t>The primary goal of resource sharing is to reduce the area of a circuit, by allowing multiple non-concurrent operations to share the same hardware operator. </a:t>
            </a:r>
          </a:p>
          <a:p>
            <a:r>
              <a:rPr lang="en-US">
                <a:latin typeface="Arial Narrow" charset="0"/>
              </a:rPr>
              <a:t>Resource sharing is often mandatory to meet specified upper bounds on the circuit area (or resource usage).</a:t>
            </a:r>
          </a:p>
          <a:p>
            <a:endParaRPr lang="en-US">
              <a:latin typeface="Arial Narrow" charset="0"/>
            </a:endParaRPr>
          </a:p>
          <a:p>
            <a:r>
              <a:rPr lang="en-US">
                <a:latin typeface="Arial Narrow" charset="0"/>
              </a:rPr>
              <a:t>Resource binding is the explicit definition of a mapping between the operations and the resources. </a:t>
            </a:r>
          </a:p>
          <a:p>
            <a:r>
              <a:rPr lang="en-US">
                <a:latin typeface="Arial Narrow" charset="0"/>
              </a:rPr>
              <a:t>A binding may imply that some resources are shared.</a:t>
            </a:r>
          </a:p>
          <a:p>
            <a:endParaRPr lang="en-US">
              <a:latin typeface="Arial Narrow"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2E780AA-248F-FC4A-ACDD-F6628CBEEE8A}" type="slidenum">
              <a:rPr lang="en-US" sz="1000" b="0">
                <a:latin typeface="Arial" charset="0"/>
              </a:rPr>
              <a:pPr/>
              <a:t>21</a:t>
            </a:fld>
            <a:endParaRPr lang="en-US" sz="1000" b="0">
              <a:latin typeface="Arial" charset="0"/>
            </a:endParaRPr>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dataflow graph  models, a conflict between two variables corresponds to a life-time overlap.</a:t>
            </a:r>
          </a:p>
          <a:p>
            <a:r>
              <a:rPr lang="en-US">
                <a:latin typeface="Arial Narrow" charset="0"/>
              </a:rPr>
              <a:t>Since in this model the variable lifetimes are intervals, then the conflict graph is an interval graph and its complement is a comparability graph.</a:t>
            </a:r>
          </a:p>
          <a:p>
            <a:r>
              <a:rPr lang="en-US">
                <a:latin typeface="Arial Narrow" charset="0"/>
              </a:rPr>
              <a:t>Therefore, optimum register sharing can be computed in polynomial time, for example by optimum coloring using the left edge algorithm.</a:t>
            </a:r>
          </a:p>
          <a:p>
            <a:endParaRPr lang="en-US">
              <a:latin typeface="Arial Narrow"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84C13D76-DBAE-E94A-996E-698AD5949F3A}" type="slidenum">
              <a:rPr lang="en-US" sz="1000" b="0">
                <a:latin typeface="Arial" charset="0"/>
              </a:rPr>
              <a:pPr/>
              <a:t>22</a:t>
            </a:fld>
            <a:endParaRPr lang="en-US" sz="1000" b="0">
              <a:latin typeface="Arial" charset="0"/>
            </a:endParaRPr>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There are six intermediate variables that must be stored in registers. The lifetime of three pairs of these variables is conflicting,</a:t>
            </a:r>
          </a:p>
          <a:p>
            <a:r>
              <a:rPr lang="en-US">
                <a:latin typeface="Arial Narrow" charset="0"/>
              </a:rPr>
              <a:t>as shown by the conflict graph in the right. These variables can be implemented by two registers, that is the chromatic number of the conflict graph.</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8CB636E5-0309-CB47-BF75-A0AAD088BCA3}" type="slidenum">
              <a:rPr lang="en-US" sz="1000" b="0">
                <a:latin typeface="Arial" charset="0"/>
              </a:rPr>
              <a:pPr/>
              <a:t>23</a:t>
            </a:fld>
            <a:endParaRPr lang="en-US" sz="1000" b="0">
              <a:latin typeface="Arial" charset="0"/>
            </a:endParaRPr>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Let us now consider sequencing models of iterative bodies. In this case, some variables are alive across the iteration boundary. </a:t>
            </a:r>
          </a:p>
          <a:p>
            <a:r>
              <a:rPr lang="en-US">
                <a:latin typeface="Arial Narrow" charset="0"/>
              </a:rPr>
              <a:t>For example, the loop-counter variable.</a:t>
            </a:r>
          </a:p>
          <a:p>
            <a:r>
              <a:rPr lang="en-US">
                <a:latin typeface="Arial Narrow" charset="0"/>
              </a:rPr>
              <a:t>The cyclicity of the lifetimes is modeled accurately by circular-arc graphs, that represent the intersection of arcs on a circle. Coloring these graphs is intractable.</a:t>
            </a:r>
          </a:p>
          <a:p>
            <a:endParaRPr lang="en-US">
              <a:latin typeface="Arial Narrow"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BFA7EF2-0298-9740-BE51-E83B1E8A262F}" type="slidenum">
              <a:rPr lang="en-US" sz="1000" b="0">
                <a:latin typeface="Arial" charset="0"/>
              </a:rPr>
              <a:pPr/>
              <a:t>24</a:t>
            </a:fld>
            <a:endParaRPr lang="en-US" sz="1000" b="0">
              <a:latin typeface="Arial" charset="0"/>
            </a:endParaRPr>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We consider the full differential equation integrator. </a:t>
            </a:r>
          </a:p>
          <a:p>
            <a:r>
              <a:rPr lang="en-US">
                <a:latin typeface="Arial Narrow" charset="0"/>
              </a:rPr>
              <a:t>There are 7 intermediate variables </a:t>
            </a:r>
            <a:r>
              <a:rPr lang="en-US" i="1">
                <a:latin typeface="Arial Narrow" charset="0"/>
              </a:rPr>
              <a:t>z_1 - z_7</a:t>
            </a:r>
            <a:r>
              <a:rPr lang="en-US">
                <a:latin typeface="Arial Narrow" charset="0"/>
              </a:rPr>
              <a:t>,  3 loop variables </a:t>
            </a:r>
            <a:r>
              <a:rPr lang="en-US" i="1">
                <a:latin typeface="Arial Narrow" charset="0"/>
              </a:rPr>
              <a:t>{x,y,u}</a:t>
            </a:r>
            <a:r>
              <a:rPr lang="en-US">
                <a:latin typeface="Arial Narrow" charset="0"/>
              </a:rPr>
              <a:t> and 3 loop invariants </a:t>
            </a:r>
            <a:r>
              <a:rPr lang="en-US" i="1">
                <a:latin typeface="Arial Narrow" charset="0"/>
              </a:rPr>
              <a:t>{a,3,dx}.</a:t>
            </a:r>
          </a:p>
          <a:p>
            <a:r>
              <a:rPr lang="en-US">
                <a:latin typeface="Arial Narrow" charset="0"/>
              </a:rPr>
              <a:t>We consider here the intermediate and loop variables and their assignment to registers.</a:t>
            </a:r>
          </a:p>
          <a:p>
            <a:r>
              <a:rPr lang="en-US">
                <a:latin typeface="Arial Narrow" charset="0"/>
              </a:rPr>
              <a:t>The  data-flow graph is shown on the left along with the explicit annotation of the variables. </a:t>
            </a:r>
          </a:p>
          <a:p>
            <a:r>
              <a:rPr lang="en-US">
                <a:latin typeface="Arial Narrow" charset="0"/>
              </a:rPr>
              <a:t>The variable lifetimes are shown on the right. </a:t>
            </a:r>
          </a:p>
          <a:p>
            <a:endParaRPr lang="en-US">
              <a:latin typeface="Arial Narrow"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B94BB13-710A-BE46-BDA3-4978289243D6}" type="slidenum">
              <a:rPr lang="en-US" sz="1000" b="0">
                <a:latin typeface="Arial" charset="0"/>
              </a:rPr>
              <a:pPr/>
              <a:t>25</a:t>
            </a:fld>
            <a:endParaRPr lang="en-US" sz="1000" b="0">
              <a:latin typeface="Arial" charset="0"/>
            </a:endParaRPr>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Lifetimes are represented as arcs on a circle on the left.</a:t>
            </a:r>
          </a:p>
          <a:p>
            <a:r>
              <a:rPr lang="en-US">
                <a:latin typeface="Arial Narrow" charset="0"/>
              </a:rPr>
              <a:t>The corresponding circular-arc conflict graph is shown on the right.</a:t>
            </a:r>
          </a:p>
          <a:p>
            <a:r>
              <a:rPr lang="en-US">
                <a:latin typeface="Arial Narrow" charset="0"/>
              </a:rPr>
              <a:t>Five register suffice to store the ten intermediate and loop variables.</a:t>
            </a:r>
          </a:p>
          <a:p>
            <a:endParaRPr lang="en-US">
              <a:latin typeface="Arial Narrow"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F318C1E-147C-CE4A-AF64-BBE71ABC1D4B}" type="slidenum">
              <a:rPr lang="en-US" sz="1000" b="0">
                <a:latin typeface="Arial" charset="0"/>
              </a:rPr>
              <a:pPr/>
              <a:t>26</a:t>
            </a:fld>
            <a:endParaRPr lang="en-US" sz="1000" b="0">
              <a:latin typeface="Arial" charset="0"/>
            </a:endParaRPr>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We consider now the problem of using multi-port memory arrays to store the values of the variables. </a:t>
            </a:r>
          </a:p>
          <a:p>
            <a:r>
              <a:rPr lang="en-US">
                <a:latin typeface="Arial Narrow" charset="0"/>
              </a:rPr>
              <a:t>Let us assume a memory with </a:t>
            </a:r>
            <a:r>
              <a:rPr lang="en-US" i="1">
                <a:latin typeface="Arial Narrow" charset="0"/>
              </a:rPr>
              <a:t>a</a:t>
            </a:r>
            <a:r>
              <a:rPr lang="en-US">
                <a:latin typeface="Arial Narrow" charset="0"/>
              </a:rPr>
              <a:t> ports for either read and writ} requiring one cycle per access. </a:t>
            </a:r>
          </a:p>
          <a:p>
            <a:r>
              <a:rPr lang="en-US">
                <a:latin typeface="Arial Narrow" charset="0"/>
              </a:rPr>
              <a:t>Such a memory array can be a general-purpose register-file, common to RISC architectures. </a:t>
            </a:r>
          </a:p>
          <a:p>
            <a:r>
              <a:rPr lang="en-US">
                <a:latin typeface="Arial Narrow" charset="0"/>
              </a:rPr>
              <a:t>We assume the memory to be large enough to hold all data.</a:t>
            </a:r>
          </a:p>
          <a:p>
            <a:endParaRPr lang="en-US">
              <a:latin typeface="Arial Narrow" charset="0"/>
            </a:endParaRPr>
          </a:p>
          <a:p>
            <a:r>
              <a:rPr lang="en-US">
                <a:latin typeface="Arial Narrow" charset="0"/>
              </a:rPr>
              <a:t>A first problem corresponds to computing the minimum number of ports </a:t>
            </a:r>
            <a:r>
              <a:rPr lang="en-US" i="1">
                <a:latin typeface="Arial Narrow" charset="0"/>
              </a:rPr>
              <a:t>a</a:t>
            </a:r>
            <a:r>
              <a:rPr lang="en-US">
                <a:latin typeface="Arial Narrow" charset="0"/>
              </a:rPr>
              <a:t> required to access as many variables as needed. </a:t>
            </a:r>
          </a:p>
          <a:p>
            <a:r>
              <a:rPr lang="en-US">
                <a:latin typeface="Arial Narrow" charset="0"/>
              </a:rPr>
              <a:t>If each variable accesses the memory always through the same port, then the problem reduces to binding variables to ports.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8BBE47E6-894B-294D-8C71-3DA2B5A1C24C}" type="slidenum">
              <a:rPr lang="en-US" sz="1000" b="0">
                <a:latin typeface="Arial" charset="0"/>
              </a:rPr>
              <a:pPr/>
              <a:t>27</a:t>
            </a:fld>
            <a:endParaRPr lang="en-US" sz="1000" b="0">
              <a:latin typeface="Arial" charset="0"/>
            </a:endParaRPr>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dual problem is more relevant. </a:t>
            </a:r>
          </a:p>
          <a:p>
            <a:r>
              <a:rPr lang="en-US">
                <a:latin typeface="Arial Narrow" charset="0"/>
              </a:rPr>
              <a:t>Given a fixed number of ports, maximize the number of variables to be stored in the multi-port memory array,  subject to the port limitation.</a:t>
            </a:r>
          </a:p>
          <a:p>
            <a:r>
              <a:rPr lang="en-US">
                <a:latin typeface="Arial Narrow" charset="0"/>
              </a:rPr>
              <a:t>Let </a:t>
            </a:r>
            <a:r>
              <a:rPr lang="en-US" b="1">
                <a:latin typeface="Arial Narrow" charset="0"/>
              </a:rPr>
              <a:t>b</a:t>
            </a:r>
            <a:r>
              <a:rPr lang="en-US">
                <a:latin typeface="Arial Narrow" charset="0"/>
              </a:rPr>
              <a:t> be a binary-valued vector, whose entries denote whether the  corresponding variable is stored in the array or not. </a:t>
            </a:r>
          </a:p>
          <a:p>
            <a:r>
              <a:rPr lang="en-US">
                <a:latin typeface="Arial Narrow" charset="0"/>
              </a:rPr>
              <a:t>Then the problem can be cast as an integer linear program.</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AB0457B-6476-4E44-A87C-E4F4BEB9B993}" type="slidenum">
              <a:rPr lang="en-US" sz="1000" b="0">
                <a:latin typeface="Arial" charset="0"/>
              </a:rPr>
              <a:pPr/>
              <a:t>28</a:t>
            </a:fld>
            <a:endParaRPr lang="en-US" sz="1000" b="0">
              <a:latin typeface="Arial" charset="0"/>
            </a:endParaRPr>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is an example of the constraints for assigning 15 variables to a register array.</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7A40429A-EF89-D44C-94FA-08DFC978A9B7}" type="slidenum">
              <a:rPr lang="en-US" sz="1000" b="0">
                <a:latin typeface="Arial" charset="0"/>
              </a:rPr>
              <a:pPr/>
              <a:t>29</a:t>
            </a:fld>
            <a:endParaRPr lang="en-US" sz="1000" b="0">
              <a:latin typeface="Arial" charset="0"/>
            </a:endParaRPr>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These are the solutions to the previous problem, with various port constraints.</a:t>
            </a: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8173284-C38A-3644-85A2-053793BF62DA}" type="slidenum">
              <a:rPr lang="en-US" sz="1000" b="0">
                <a:latin typeface="Arial" charset="0"/>
              </a:rPr>
              <a:pPr/>
              <a:t>30</a:t>
            </a:fld>
            <a:endParaRPr lang="en-US" sz="1000" b="0">
              <a:latin typeface="Arial" charset="0"/>
            </a:endParaRPr>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Busses act as transfer resources that feed data to functional resources.</a:t>
            </a:r>
          </a:p>
          <a:p>
            <a:r>
              <a:rPr lang="en-US">
                <a:latin typeface="Arial Narrow" charset="0"/>
              </a:rPr>
              <a:t>The operation of writing a specific bus can be modeled explicitly  as a vertex in the sequencing graph model. </a:t>
            </a:r>
          </a:p>
          <a:p>
            <a:r>
              <a:rPr lang="en-US">
                <a:latin typeface="Arial Narrow" charset="0"/>
              </a:rPr>
              <a:t>In this case,the compatible (or conflicting) data transfers may be represented by compatibility (or conflict) graphs, as in the case of functional resources.</a:t>
            </a:r>
          </a:p>
          <a:p>
            <a:r>
              <a:rPr lang="en-US">
                <a:latin typeface="Arial Narrow" charset="0"/>
              </a:rPr>
              <a:t>Alternatively, busses may not be explicitly described in the sequencing graph model.</a:t>
            </a:r>
          </a:p>
          <a:p>
            <a:r>
              <a:rPr lang="en-US">
                <a:latin typeface="Arial Narrow" charset="0"/>
              </a:rPr>
              <a:t>Their (optimum) usage can be derived by exploiting the timing of the data transfers.</a:t>
            </a:r>
          </a:p>
          <a:p>
            <a:r>
              <a:rPr lang="en-US">
                <a:latin typeface="Arial Narrow" charset="0"/>
              </a:rPr>
              <a:t>Since busses have no memory, we consider only the transfers of data within each schedule step (or across two adjacent schedule steps, when we assume that the bus transfer is interleaved with the computation).</a:t>
            </a:r>
          </a:p>
          <a:p>
            <a:endParaRPr lang="en-US">
              <a:latin typeface="Arial Narrow" charset="0"/>
            </a:endParaRPr>
          </a:p>
          <a:p>
            <a:r>
              <a:rPr lang="en-US">
                <a:latin typeface="Arial Narrow" charset="0"/>
              </a:rPr>
              <a:t>Two problems then arise. </a:t>
            </a:r>
          </a:p>
          <a:p>
            <a:r>
              <a:rPr lang="en-US">
                <a:latin typeface="Arial Narrow" charset="0"/>
              </a:rPr>
              <a:t>First, to find the minimum number of busses to accommodate all (or part of) the data transfers.</a:t>
            </a:r>
          </a:p>
          <a:p>
            <a:r>
              <a:rPr lang="en-US">
                <a:latin typeface="Arial Narrow" charset="0"/>
              </a:rPr>
              <a:t>Second, find the maximum number of data transfers that can be done through a given number of busses.</a:t>
            </a:r>
          </a:p>
          <a:p>
            <a:r>
              <a:rPr lang="en-US">
                <a:latin typeface="Arial Narrow" charset="0"/>
              </a:rPr>
              <a:t>These problems are analogous to the multi-port binding problem, and can be modeled by ILP constraints. </a:t>
            </a:r>
          </a:p>
          <a:p>
            <a:endParaRPr lang="en-US">
              <a:latin typeface="Arial Narrow"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4653285-6371-C242-BDA3-FE4C433E40C4}" type="slidenum">
              <a:rPr lang="en-US" sz="1000" b="0">
                <a:latin typeface="Arial" charset="0"/>
              </a:rPr>
              <a:pPr/>
              <a:t>4</a:t>
            </a:fld>
            <a:endParaRPr lang="en-US" sz="1000" b="0">
              <a:latin typeface="Arial" charset="0"/>
            </a:endParaRPr>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Different binding and sharing problems can be defined according to the types of operations and resources being considered.  </a:t>
            </a:r>
          </a:p>
          <a:p>
            <a:r>
              <a:rPr lang="en-US">
                <a:latin typeface="Arial Narrow" charset="0"/>
              </a:rPr>
              <a:t>The simplest case is when operations can be matched to resources with the same type.</a:t>
            </a:r>
          </a:p>
          <a:p>
            <a:r>
              <a:rPr lang="en-US">
                <a:latin typeface="Arial Narrow" charset="0"/>
              </a:rPr>
              <a:t>Limiting cases include the choice of not sharing the resources or to have one resource doing all operations.</a:t>
            </a:r>
          </a:p>
          <a:p>
            <a:endParaRPr lang="en-US">
              <a:latin typeface="Arial Narrow"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B9EE9264-D3EA-6E43-A8D6-BD2D5B460C46}" type="slidenum">
              <a:rPr lang="en-US" sz="1000" b="0">
                <a:latin typeface="Arial" charset="0"/>
              </a:rPr>
              <a:pPr/>
              <a:t>31</a:t>
            </a:fld>
            <a:endParaRPr lang="en-US" sz="1000" b="0">
              <a:latin typeface="Arial" charset="0"/>
            </a:endParaRPr>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Let us assume that the variables of interest are </a:t>
            </a:r>
            <a:r>
              <a:rPr lang="en-US" i="1">
                <a:latin typeface="Arial Narrow" charset="0"/>
              </a:rPr>
              <a:t>z_1, …, z_6</a:t>
            </a:r>
            <a:r>
              <a:rPr lang="en-US">
                <a:latin typeface="Arial Narrow" charset="0"/>
              </a:rPr>
              <a:t>, and that busses can transfer the information across two adjacent steps.</a:t>
            </a:r>
          </a:p>
          <a:p>
            <a:r>
              <a:rPr lang="en-US">
                <a:latin typeface="Arial Narrow" charset="0"/>
              </a:rPr>
              <a:t>There are 3 conflicts, and two busses suffice to color the corresponding conflict graph.</a:t>
            </a:r>
          </a:p>
          <a:p>
            <a:endParaRPr lang="en-US">
              <a:latin typeface="Arial Narrow"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1B20E37-B33E-1149-B3A0-AE0C6F9815BA}" type="slidenum">
              <a:rPr lang="en-US" sz="1000" b="0">
                <a:latin typeface="Arial" charset="0"/>
              </a:rPr>
              <a:pPr/>
              <a:t>32</a:t>
            </a:fld>
            <a:endParaRPr lang="en-US" sz="1000" b="0">
              <a:latin typeface="Arial" charset="0"/>
            </a:endParaRPr>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module selection problem is a generalization of the binding problem, where we assume that more than one resource-type can match the functional requirements of an operation type.</a:t>
            </a:r>
          </a:p>
          <a:p>
            <a:r>
              <a:rPr lang="en-US">
                <a:latin typeface="Arial Narrow" charset="0"/>
              </a:rPr>
              <a:t>We say that two resource-types are compatible if they can perform the same operation.</a:t>
            </a:r>
          </a:p>
          <a:p>
            <a:r>
              <a:rPr lang="en-US">
                <a:latin typeface="Arial Narrow" charset="0"/>
              </a:rPr>
              <a:t>An example is given by the addition operation and the resource-types corresponding</a:t>
            </a:r>
          </a:p>
          <a:p>
            <a:r>
              <a:rPr lang="en-US">
                <a:latin typeface="Arial Narrow" charset="0"/>
              </a:rPr>
              <a:t>to ripple-carry and carry look-ahead adders. Both resource-types fulfill the required functionality, but with different area and propagation delay parameters.</a:t>
            </a:r>
          </a:p>
          <a:p>
            <a:r>
              <a:rPr lang="en-US">
                <a:latin typeface="Arial Narrow" charset="0"/>
              </a:rPr>
              <a:t>In this case the resource-types differ in area, cycle-time and execution delay.</a:t>
            </a:r>
          </a:p>
          <a:p>
            <a:endParaRPr lang="en-US">
              <a:latin typeface="Arial Narrow" charset="0"/>
            </a:endParaRPr>
          </a:p>
          <a:p>
            <a:endParaRPr lang="en-US">
              <a:latin typeface="Arial Narrow"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264A6808-0F13-FD46-848B-7CB7F83A8F70}" type="slidenum">
              <a:rPr lang="en-US" sz="1000" b="0">
                <a:latin typeface="Arial" charset="0"/>
              </a:rPr>
              <a:pPr/>
              <a:t>33</a:t>
            </a:fld>
            <a:endParaRPr lang="en-US" sz="1000" b="0">
              <a:latin typeface="Arial" charset="0"/>
            </a:endParaRPr>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module selection problem is a generalization of the binding problem, where we assume that more than oneresource-type can match the functional requirements of an operation type.</a:t>
            </a:r>
          </a:p>
          <a:p>
            <a:r>
              <a:rPr lang="en-US">
                <a:latin typeface="Arial Narrow" charset="0"/>
              </a:rPr>
              <a:t>The module selection problem is the search for the best resource-type for each operation.</a:t>
            </a:r>
          </a:p>
          <a:p>
            <a:r>
              <a:rPr lang="en-US">
                <a:latin typeface="Arial Narrow" charset="0"/>
              </a:rPr>
              <a:t>Resource sharing and module selection are deeply related, because all operations sharing the same resource must have the same resource-type.</a:t>
            </a:r>
          </a:p>
          <a:p>
            <a:r>
              <a:rPr lang="en-US">
                <a:latin typeface="Arial Narrow" charset="0"/>
              </a:rPr>
              <a:t>In addition, scheduling and module selection are related, because the execution delays of the operations depend on the chosen module.</a:t>
            </a:r>
          </a:p>
          <a:p>
            <a:endParaRPr lang="en-US">
              <a:latin typeface="Arial Narrow" charset="0"/>
            </a:endParaRPr>
          </a:p>
          <a:p>
            <a:r>
              <a:rPr lang="en-US">
                <a:latin typeface="Arial Narrow" charset="0"/>
              </a:rPr>
              <a:t>Module selection can be solved by ILP or by a two-step heuristics in which the fastest solution is sought first, followed by an area recovery phase.</a:t>
            </a:r>
          </a:p>
          <a:p>
            <a:endParaRPr lang="en-US">
              <a:latin typeface="Arial Narrow"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D6018C22-0260-1347-BD87-F4A04B78CC16}" type="slidenum">
              <a:rPr lang="en-US" sz="1000" b="0">
                <a:latin typeface="Arial" charset="0"/>
              </a:rPr>
              <a:pPr/>
              <a:t>34</a:t>
            </a:fld>
            <a:endParaRPr lang="en-US" sz="1000" b="0">
              <a:latin typeface="Arial" charset="0"/>
            </a:endParaRPr>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this example, where a latency bound of 5 is used, area can be reduced by using slower multipliers.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BE13F62-034D-C543-BDC4-10348A6D2546}" type="slidenum">
              <a:rPr lang="en-US" sz="1000" b="0">
                <a:latin typeface="Arial" charset="0"/>
              </a:rPr>
              <a:pPr/>
              <a:t>35</a:t>
            </a:fld>
            <a:endParaRPr lang="en-US" sz="1000" b="0">
              <a:latin typeface="Arial" charset="0"/>
            </a:endParaRPr>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In this example, where a latency bound of 4 is used instead, area cannot be reduced by using slower multipliers.</a:t>
            </a:r>
          </a:p>
          <a:p>
            <a:r>
              <a:rPr lang="en-US">
                <a:latin typeface="Arial Narrow" charset="0"/>
              </a:rPr>
              <a:t>Indeed, two fast multipliers are needed.</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1C8799F-BD76-6B41-98E8-9C1808082A60}" type="slidenum">
              <a:rPr lang="en-US" sz="1000" b="0">
                <a:latin typeface="Arial" charset="0"/>
              </a:rPr>
              <a:pPr/>
              <a:t>37</a:t>
            </a:fld>
            <a:endParaRPr lang="en-US" sz="1000" b="0">
              <a:latin typeface="Arial"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Data path synthesis is applied after resource binding.</a:t>
            </a:r>
          </a:p>
          <a:p>
            <a:r>
              <a:rPr lang="en-US">
                <a:latin typeface="Arial Narrow" charset="0"/>
              </a:rPr>
              <a:t>It consists of two stages:</a:t>
            </a:r>
          </a:p>
          <a:p>
            <a:pPr>
              <a:buFontTx/>
              <a:buChar char="-"/>
            </a:pPr>
            <a:r>
              <a:rPr lang="en-US">
                <a:latin typeface="Arial Narrow" charset="0"/>
              </a:rPr>
              <a:t>Connectivity synthesis</a:t>
            </a:r>
          </a:p>
          <a:p>
            <a:pPr>
              <a:buFontTx/>
              <a:buChar char="-"/>
            </a:pPr>
            <a:r>
              <a:rPr lang="en-US">
                <a:latin typeface="Arial Narrow" charset="0"/>
              </a:rPr>
              <a:t>The physical synthesis of data path, which is often stack oriented.</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E36CF4A3-C9A0-0642-B287-98FF8A8F7082}" type="slidenum">
              <a:rPr lang="en-US" sz="1000" b="0">
                <a:latin typeface="Arial" charset="0"/>
              </a:rPr>
              <a:pPr/>
              <a:t>38</a:t>
            </a:fld>
            <a:endParaRPr lang="en-US" sz="1000" b="0">
              <a:latin typeface="Arial" charset="0"/>
            </a:endParaRPr>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example shows connectivity synthesis for the differential equation integrator with 2 dedicated resources.</a:t>
            </a:r>
          </a:p>
          <a:p>
            <a:r>
              <a:rPr lang="en-US">
                <a:latin typeface="Arial Narrow" charset="0"/>
              </a:rPr>
              <a:t>Note the stack of registers, and the multiplexers to control the operands and result destination.</a:t>
            </a:r>
          </a:p>
          <a:p>
            <a:r>
              <a:rPr lang="en-US">
                <a:latin typeface="Arial Narrow" charset="0"/>
              </a:rPr>
              <a:t>Controls to the datapath are the register enable signals, MUX and ALU controls.</a:t>
            </a:r>
          </a:p>
          <a:p>
            <a:r>
              <a:rPr lang="en-US">
                <a:latin typeface="Arial Narrow" charset="0"/>
              </a:rPr>
              <a:t>Outgoing control signal is the compare bit of the ALU (overflow bit).</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6F6F5703-A03E-1E4F-8F37-1FDE11C6C44E}" type="slidenum">
              <a:rPr lang="en-US" sz="1000" b="0">
                <a:latin typeface="Arial" charset="0"/>
              </a:rPr>
              <a:pPr/>
              <a:t>39</a:t>
            </a:fld>
            <a:endParaRPr lang="en-US" sz="1000" b="0">
              <a:latin typeface="Arial" charset="0"/>
            </a:endParaRPr>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Control synthesis consists of creating a logic model of the control unit.</a:t>
            </a:r>
          </a:p>
          <a:p>
            <a:r>
              <a:rPr lang="en-US">
                <a:latin typeface="Arial Narrow" charset="0"/>
              </a:rPr>
              <a:t>This is often done as a synchronous FSM.</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1C46489-EA4F-7044-96FD-EA6D9D81BA6A}" type="slidenum">
              <a:rPr lang="en-US" sz="1000" b="0">
                <a:latin typeface="Arial" charset="0"/>
              </a:rPr>
              <a:pPr/>
              <a:t>40</a:t>
            </a:fld>
            <a:endParaRPr lang="en-US" sz="1000" b="0">
              <a:latin typeface="Arial" charset="0"/>
            </a:endParaRPr>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examples shows the mapping from a scheduled sequencing graph to a More FSM.</a:t>
            </a:r>
          </a:p>
          <a:p>
            <a:r>
              <a:rPr lang="en-US">
                <a:latin typeface="Arial Narrow" charset="0"/>
              </a:rPr>
              <a:t>Operations are triggered by the states. The states circle unless a reset signal is present.</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FE9E5DD7-51E8-E94E-8AAB-99A2338CAA44}" type="slidenum">
              <a:rPr lang="en-US" sz="1000" b="0">
                <a:latin typeface="Arial" charset="0"/>
              </a:rPr>
              <a:pPr/>
              <a:t>41</a:t>
            </a:fld>
            <a:endParaRPr lang="en-US" sz="1000" b="0">
              <a:latin typeface="Arial" charset="0"/>
            </a:endParaRPr>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dirty="0">
                <a:latin typeface="Arial Narrow" charset="0"/>
              </a:rPr>
              <a:t>Resource sharing is an important problem of data-path synthesis, that allows us to leverage on the multiple use of hardware resources for implementing the operations.</a:t>
            </a:r>
          </a:p>
          <a:p>
            <a:r>
              <a:rPr lang="en-US" dirty="0">
                <a:latin typeface="Arial Narrow" charset="0"/>
              </a:rPr>
              <a:t>Different types of resources can be shared, such as functional resources, registers, busses, ports, etc.  </a:t>
            </a:r>
          </a:p>
          <a:p>
            <a:r>
              <a:rPr lang="en-US" dirty="0">
                <a:latin typeface="Arial Narrow" charset="0"/>
              </a:rPr>
              <a:t>The complexity of the binding and sharing problems depend on modeling.</a:t>
            </a:r>
          </a:p>
          <a:p>
            <a:r>
              <a:rPr lang="en-US" dirty="0">
                <a:latin typeface="Arial Narrow" charset="0"/>
              </a:rPr>
              <a:t>For resource-dominated circuits, where optimum binding corresponds to a minimum resource usage, sharing can be solved in polynomial-time for circuits modeled by non-hierarchical graphs.</a:t>
            </a:r>
          </a:p>
          <a:p>
            <a:r>
              <a:rPr lang="en-US" dirty="0">
                <a:latin typeface="Arial Narrow" charset="0"/>
              </a:rPr>
              <a:t>For more general circuits and graph models, the optimum sharing problem is computationally intractable and strongly tied to scheduling.</a:t>
            </a:r>
          </a:p>
          <a:p>
            <a:endParaRPr lang="en-US" dirty="0">
              <a:latin typeface="Arial Narrow" charset="0"/>
            </a:endParaRPr>
          </a:p>
          <a:p>
            <a:r>
              <a:rPr lang="en-US" dirty="0">
                <a:latin typeface="Arial Narrow" charset="0"/>
              </a:rPr>
              <a:t>Connectivity and control synthesis are important steps, even though they do not involve  specifically-interesting algorithms.</a:t>
            </a:r>
          </a:p>
          <a:p>
            <a:endParaRPr lang="en-US" dirty="0">
              <a:latin typeface="Arial Narrow"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1529DE1A-EE76-F047-B721-9D06B76A2264}" type="slidenum">
              <a:rPr lang="en-US" sz="1000" b="0">
                <a:latin typeface="Arial" charset="0"/>
              </a:rPr>
              <a:pPr/>
              <a:t>5</a:t>
            </a:fld>
            <a:endParaRPr lang="en-US" sz="1000" b="0">
              <a:latin typeface="Arial" charset="0"/>
            </a:endParaRPr>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 starting point for resource sharing is a scheduled sequencing graph. </a:t>
            </a:r>
          </a:p>
          <a:p>
            <a:r>
              <a:rPr lang="en-US">
                <a:latin typeface="Arial Narrow" charset="0"/>
              </a:rPr>
              <a:t>Since operations and resources have </a:t>
            </a:r>
            <a:r>
              <a:rPr lang="ja-JP" altLang="en-US">
                <a:latin typeface="Arial Narrow" charset="0"/>
              </a:rPr>
              <a:t>“</a:t>
            </a:r>
            <a:r>
              <a:rPr lang="en-US">
                <a:latin typeface="Arial Narrow" charset="0"/>
              </a:rPr>
              <a:t>types</a:t>
            </a:r>
            <a:r>
              <a:rPr lang="ja-JP" altLang="en-US">
                <a:latin typeface="Arial Narrow" charset="0"/>
              </a:rPr>
              <a:t>”</a:t>
            </a:r>
            <a:r>
              <a:rPr lang="en-US">
                <a:latin typeface="Arial Narrow" charset="0"/>
              </a:rPr>
              <a:t>, then binding must match operations to resources of the same type. </a:t>
            </a:r>
          </a:p>
          <a:p>
            <a:r>
              <a:rPr lang="en-US">
                <a:latin typeface="Arial Narrow" charset="0"/>
              </a:rPr>
              <a:t>This leads to a natural decomposition of the problem.</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C7E2A057-7814-1B4B-B968-C4EB119B2D9A}" type="slidenum">
              <a:rPr lang="en-US" sz="1000" b="0">
                <a:latin typeface="Arial" charset="0"/>
              </a:rPr>
              <a:pPr/>
              <a:t>6</a:t>
            </a:fld>
            <a:endParaRPr lang="en-US" sz="1000" b="0">
              <a:latin typeface="Arial" charset="0"/>
            </a:endParaRPr>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Two (or more) operations may be bound to the same resource if they are not concurrent and they can be implemented by resources of the same type. </a:t>
            </a:r>
          </a:p>
          <a:p>
            <a:r>
              <a:rPr lang="en-US">
                <a:latin typeface="Arial Narrow" charset="0"/>
              </a:rPr>
              <a:t>When these conditions are met, the operations are  said to be compatible.</a:t>
            </a:r>
          </a:p>
          <a:p>
            <a:r>
              <a:rPr lang="en-US">
                <a:latin typeface="Arial Narrow" charset="0"/>
              </a:rPr>
              <a:t>Two operation are not concurrent when either one starts after the other has finished execution or when they are alternative, i.e. they are mutually exclusive choices of a branching decision.</a:t>
            </a:r>
          </a:p>
          <a:p>
            <a:r>
              <a:rPr lang="en-US">
                <a:latin typeface="Arial Narrow" charset="0"/>
              </a:rPr>
              <a:t>Therefore, an analysis of the sequencing graph is sufficient to determine the compatibility of two or more operations for sharing.</a:t>
            </a:r>
          </a:p>
          <a:p>
            <a:r>
              <a:rPr lang="en-US">
                <a:latin typeface="Arial Narrow" charset="0"/>
              </a:rPr>
              <a:t>The complement of a compatibility graph, called conflict graph, expresses the opposite relation.</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4F8FC456-2F46-DA48-A481-71438B9421AF}" type="slidenum">
              <a:rPr lang="en-US" sz="1000" b="0">
                <a:latin typeface="Arial" charset="0"/>
              </a:rPr>
              <a:pPr/>
              <a:t>7</a:t>
            </a:fld>
            <a:endParaRPr lang="en-US" sz="1000" b="0">
              <a:latin typeface="Arial" charset="0"/>
            </a:endParaRPr>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This example can be best explained as follows.</a:t>
            </a:r>
          </a:p>
          <a:p>
            <a:r>
              <a:rPr lang="en-US">
                <a:latin typeface="Arial Narrow" charset="0"/>
              </a:rPr>
              <a:t>Operation {1,2} and {3,4} are concurrent, and thus they are conflicting.</a:t>
            </a:r>
          </a:p>
          <a:p>
            <a:r>
              <a:rPr lang="en-US">
                <a:latin typeface="Arial Narrow" charset="0"/>
              </a:rPr>
              <a:t>This yields the conflict graph, that can be colored with two colors.</a:t>
            </a:r>
          </a:p>
          <a:p>
            <a:r>
              <a:rPr lang="en-US">
                <a:latin typeface="Arial Narrow" charset="0"/>
              </a:rPr>
              <a:t>The complement of the conflict graph is the compatibility graph, that can be covered by two cliques.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6FE41C5-AF58-A640-A0ED-1F53822A19A7}" type="slidenum">
              <a:rPr lang="en-US" sz="1000" b="0">
                <a:latin typeface="Arial" charset="0"/>
              </a:rPr>
              <a:pPr/>
              <a:t>8</a:t>
            </a:fld>
            <a:endParaRPr lang="en-US" sz="1000" b="0">
              <a:latin typeface="Arial" charset="0"/>
            </a:endParaRPr>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An optimum resource sharing is one that minimizes the number of required resource instances. </a:t>
            </a:r>
          </a:p>
          <a:p>
            <a:r>
              <a:rPr lang="en-US">
                <a:latin typeface="Arial Narrow" charset="0"/>
              </a:rPr>
              <a:t>Since we can associate a resource instance to each clique, then the problem is equivalent to partitioning the graph into a minimum number of cliques.</a:t>
            </a:r>
          </a:p>
          <a:p>
            <a:r>
              <a:rPr lang="en-US">
                <a:latin typeface="Arial Narrow" charset="0"/>
              </a:rPr>
              <a:t>Such a number is the clique cover number of the compatibility graph.</a:t>
            </a:r>
          </a:p>
          <a:p>
            <a:r>
              <a:rPr lang="en-US">
                <a:latin typeface="Arial Narrow" charset="0"/>
              </a:rPr>
              <a:t>A proper vertex coloring of the conflict graph provides a solution to the sharing problem: each color corresponds to a resource instance.</a:t>
            </a:r>
          </a:p>
          <a:p>
            <a:r>
              <a:rPr lang="en-US">
                <a:latin typeface="Arial Narrow" charset="0"/>
              </a:rPr>
              <a:t>An optimum resource sharing corresponds to a vertex coloring with a minimum number of colors.</a:t>
            </a:r>
          </a:p>
          <a:p>
            <a:r>
              <a:rPr lang="en-US">
                <a:latin typeface="Arial Narrow" charset="0"/>
              </a:rPr>
              <a:t>Such a number is the chromatic number of the conflict graph.</a:t>
            </a:r>
          </a:p>
          <a:p>
            <a:r>
              <a:rPr lang="en-US">
                <a:latin typeface="Arial Narrow" charset="0"/>
              </a:rPr>
              <a:t>In general, both clique covering and vertex coloring are intractable.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0849B9DC-5B10-EE4E-9358-3856951450C9}" type="slidenum">
              <a:rPr lang="en-US" sz="1000" b="0">
                <a:latin typeface="Arial" charset="0"/>
              </a:rPr>
              <a:pPr/>
              <a:t>9</a:t>
            </a:fld>
            <a:endParaRPr lang="en-US" sz="1000" b="0">
              <a:latin typeface="Arial"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We consider here non-hierarchical sequencing graphs, i.e. we exclude for now alternative paths and each path from source to sink path represents a parallel stream of operations.</a:t>
            </a:r>
          </a:p>
          <a:p>
            <a:r>
              <a:rPr lang="en-US">
                <a:latin typeface="Arial Narrow" charset="0"/>
              </a:rPr>
              <a:t>The compatibility graph is a   comparability  graph because it has a transitive orientation property.</a:t>
            </a:r>
          </a:p>
          <a:p>
            <a:r>
              <a:rPr lang="en-US">
                <a:latin typeface="Arial Narrow" charset="0"/>
              </a:rPr>
              <a:t>Indeed, a corresponding directed graph could be derived by assigning an orientation to the edges consistent with the sequencing  relations that are transitive. </a:t>
            </a:r>
          </a:p>
          <a:p>
            <a:r>
              <a:rPr lang="en-US">
                <a:latin typeface="Arial Narrow" charset="0"/>
              </a:rPr>
              <a:t>Let us consider now the conflict graphs for each resource-type. </a:t>
            </a:r>
          </a:p>
          <a:p>
            <a:r>
              <a:rPr lang="en-US">
                <a:latin typeface="Arial Narrow" charset="0"/>
              </a:rPr>
              <a:t>The overlaps of the execution intervals for each operation are the edges of the conflict graphs, hence the conflict graph is an interval graph.</a:t>
            </a:r>
          </a:p>
          <a:p>
            <a:r>
              <a:rPr lang="en-US">
                <a:latin typeface="Arial Narrow" charset="0"/>
              </a:rPr>
              <a:t>The search for a minimum clique covering of a comparability graph can be achieved in polynomial time. </a:t>
            </a:r>
          </a:p>
          <a:p>
            <a:r>
              <a:rPr lang="en-US">
                <a:latin typeface="Arial Narrow" charset="0"/>
              </a:rPr>
              <a:t>The search for a minimum coloring of an interval graph can be achieved in polynomial time.</a:t>
            </a:r>
          </a:p>
          <a:p>
            <a:r>
              <a:rPr lang="en-US">
                <a:latin typeface="Arial Narrow" charset="0"/>
              </a:rPr>
              <a:t>Golumbic presented several algorithms to solve these problems exactly.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898525">
              <a:defRPr sz="2400" b="1">
                <a:solidFill>
                  <a:schemeClr val="tx1"/>
                </a:solidFill>
                <a:latin typeface="Arial Narrow" charset="0"/>
                <a:ea typeface="ＭＳ Ｐゴシック" charset="0"/>
              </a:defRPr>
            </a:lvl1pPr>
            <a:lvl2pPr marL="742950" indent="-285750" defTabSz="898525">
              <a:defRPr sz="2400" b="1">
                <a:solidFill>
                  <a:schemeClr val="tx1"/>
                </a:solidFill>
                <a:latin typeface="Arial Narrow" charset="0"/>
                <a:ea typeface="ＭＳ Ｐゴシック" charset="0"/>
              </a:defRPr>
            </a:lvl2pPr>
            <a:lvl3pPr marL="1143000" indent="-228600" defTabSz="898525">
              <a:defRPr sz="2400" b="1">
                <a:solidFill>
                  <a:schemeClr val="tx1"/>
                </a:solidFill>
                <a:latin typeface="Arial Narrow" charset="0"/>
                <a:ea typeface="ＭＳ Ｐゴシック" charset="0"/>
              </a:defRPr>
            </a:lvl3pPr>
            <a:lvl4pPr marL="1600200" indent="-228600" defTabSz="898525">
              <a:defRPr sz="2400" b="1">
                <a:solidFill>
                  <a:schemeClr val="tx1"/>
                </a:solidFill>
                <a:latin typeface="Arial Narrow" charset="0"/>
                <a:ea typeface="ＭＳ Ｐゴシック" charset="0"/>
              </a:defRPr>
            </a:lvl4pPr>
            <a:lvl5pPr marL="2057400" indent="-228600" defTabSz="898525">
              <a:defRPr sz="2400" b="1">
                <a:solidFill>
                  <a:schemeClr val="tx1"/>
                </a:solidFill>
                <a:latin typeface="Arial Narrow" charset="0"/>
                <a:ea typeface="ＭＳ Ｐゴシック" charset="0"/>
              </a:defRPr>
            </a:lvl5pPr>
            <a:lvl6pPr marL="25146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defTabSz="898525" eaLnBrk="0" fontAlgn="base" hangingPunct="0">
              <a:spcBef>
                <a:spcPct val="0"/>
              </a:spcBef>
              <a:spcAft>
                <a:spcPct val="0"/>
              </a:spcAft>
              <a:defRPr sz="2400" b="1">
                <a:solidFill>
                  <a:schemeClr val="tx1"/>
                </a:solidFill>
                <a:latin typeface="Arial Narrow" charset="0"/>
                <a:ea typeface="ＭＳ Ｐゴシック" charset="0"/>
              </a:defRPr>
            </a:lvl9pPr>
          </a:lstStyle>
          <a:p>
            <a:fld id="{A8CC5DB9-2551-1747-AC6C-73244FB097B6}" type="slidenum">
              <a:rPr lang="en-US" sz="1000" b="0">
                <a:latin typeface="Arial" charset="0"/>
              </a:rPr>
              <a:pPr/>
              <a:t>10</a:t>
            </a:fld>
            <a:endParaRPr lang="en-US" sz="1000" b="0">
              <a:latin typeface="Arial" charset="0"/>
            </a:endParaRPr>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a:latin typeface="Arial Narrow" charset="0"/>
              </a:rPr>
              <a:t>There are two special type of graphs for which clique covering and vertex coloring are easier to compute.</a:t>
            </a:r>
          </a:p>
          <a:p>
            <a:pPr>
              <a:buFontTx/>
              <a:buChar char="-"/>
            </a:pPr>
            <a:r>
              <a:rPr lang="en-US">
                <a:latin typeface="Arial Narrow" charset="0"/>
              </a:rPr>
              <a:t>Comparabilty graphs, which represent partial orders.  Indeed such graphs have an orientation with the transitive property.</a:t>
            </a:r>
          </a:p>
          <a:p>
            <a:pPr>
              <a:buFontTx/>
              <a:buChar char="-"/>
            </a:pPr>
            <a:r>
              <a:rPr lang="en-US">
                <a:latin typeface="Arial Narrow" charset="0"/>
              </a:rPr>
              <a:t>Interval graphs, I.e., graphs representing set of intervals and their overlap. Such graphs are a subset of the chordal (triangulated) graphs.</a:t>
            </a:r>
          </a:p>
          <a:p>
            <a:pPr>
              <a:buFontTx/>
              <a:buChar char="-"/>
            </a:pPr>
            <a:endParaRPr lang="en-US">
              <a:latin typeface="Arial Narrow"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59490" name="Rectangle 2"/>
          <p:cNvSpPr>
            <a:spLocks noGrp="1" noChangeArrowheads="1"/>
          </p:cNvSpPr>
          <p:nvPr>
            <p:ph type="ctrTitle"/>
          </p:nvPr>
        </p:nvSpPr>
        <p:spPr>
          <a:xfrm>
            <a:off x="254000" y="609600"/>
            <a:ext cx="7772400" cy="1143000"/>
          </a:xfrm>
        </p:spPr>
        <p:txBody>
          <a:bodyPr/>
          <a:lstStyle>
            <a:lvl1pPr>
              <a:defRPr sz="2800"/>
            </a:lvl1pPr>
          </a:lstStyle>
          <a:p>
            <a:r>
              <a:rPr lang="en-US"/>
              <a:t>Cliquez et modifiez le titre</a:t>
            </a:r>
          </a:p>
        </p:txBody>
      </p:sp>
      <p:sp>
        <p:nvSpPr>
          <p:cNvPr id="959491" name="Rectangle 3"/>
          <p:cNvSpPr>
            <a:spLocks noGrp="1" noChangeArrowheads="1"/>
          </p:cNvSpPr>
          <p:nvPr>
            <p:ph type="subTitle" idx="1"/>
          </p:nvPr>
        </p:nvSpPr>
        <p:spPr>
          <a:xfrm>
            <a:off x="1276350" y="2900363"/>
            <a:ext cx="6400800" cy="1752600"/>
          </a:xfrm>
        </p:spPr>
        <p:txBody>
          <a:bodyPr/>
          <a:lstStyle>
            <a:lvl1pPr marL="0" indent="0" algn="ctr">
              <a:lnSpc>
                <a:spcPct val="95000"/>
              </a:lnSpc>
              <a:buFont typeface="Monotype Sorts" pitchFamily="1" charset="2"/>
              <a:buNone/>
              <a:defRPr sz="2000"/>
            </a:lvl1pPr>
          </a:lstStyle>
          <a:p>
            <a:r>
              <a:rPr lang="en-US"/>
              <a:t>Cliquez pour modifier le style des sous-titres du masque</a:t>
            </a:r>
          </a:p>
        </p:txBody>
      </p:sp>
      <p:sp>
        <p:nvSpPr>
          <p:cNvPr id="4" name="Rectangle 109"/>
          <p:cNvSpPr>
            <a:spLocks noGrp="1" noChangeArrowheads="1"/>
          </p:cNvSpPr>
          <p:nvPr>
            <p:ph type="ftr" sz="quarter" idx="10"/>
          </p:nvPr>
        </p:nvSpPr>
        <p:spPr>
          <a:xfrm>
            <a:off x="3124200" y="6245225"/>
            <a:ext cx="2895600" cy="476250"/>
          </a:xfrm>
        </p:spPr>
        <p:txBody>
          <a:bodyPr/>
          <a:lstStyle>
            <a:lvl1pPr>
              <a:defRPr smtClean="0"/>
            </a:lvl1pPr>
          </a:lstStyle>
          <a:p>
            <a:pPr>
              <a:defRPr/>
            </a:pPr>
            <a:r>
              <a:rPr lang="en-US"/>
              <a:t>(c)  Giovanni De Micheli</a:t>
            </a:r>
          </a:p>
        </p:txBody>
      </p:sp>
      <p:sp>
        <p:nvSpPr>
          <p:cNvPr id="5" name="Rectangle 110"/>
          <p:cNvSpPr>
            <a:spLocks noGrp="1" noChangeArrowheads="1"/>
          </p:cNvSpPr>
          <p:nvPr>
            <p:ph type="sldNum" sz="quarter" idx="11"/>
          </p:nvPr>
        </p:nvSpPr>
        <p:spPr>
          <a:xfrm>
            <a:off x="6553200" y="6245225"/>
            <a:ext cx="2133600" cy="476250"/>
          </a:xfrm>
        </p:spPr>
        <p:txBody>
          <a:bodyPr/>
          <a:lstStyle>
            <a:lvl1pPr>
              <a:defRPr/>
            </a:lvl1pPr>
          </a:lstStyle>
          <a:p>
            <a:fld id="{C7E6881C-502D-3844-AD43-925D39CDFD4A}" type="slidenum">
              <a:rPr lang="en-US"/>
              <a:pPr/>
              <a:t>‹#›</a:t>
            </a:fld>
            <a:endParaRPr lang="en-US"/>
          </a:p>
        </p:txBody>
      </p:sp>
    </p:spTree>
    <p:extLst>
      <p:ext uri="{BB962C8B-B14F-4D97-AF65-F5344CB8AC3E}">
        <p14:creationId xmlns:p14="http://schemas.microsoft.com/office/powerpoint/2010/main" val="2266448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F12D953B-A912-8348-BE48-1E06ABEB62D9}" type="slidenum">
              <a:rPr lang="en-US"/>
              <a:pPr/>
              <a:t>‹#›</a:t>
            </a:fld>
            <a:endParaRPr lang="en-US"/>
          </a:p>
        </p:txBody>
      </p:sp>
    </p:spTree>
    <p:extLst>
      <p:ext uri="{BB962C8B-B14F-4D97-AF65-F5344CB8AC3E}">
        <p14:creationId xmlns:p14="http://schemas.microsoft.com/office/powerpoint/2010/main" val="4178196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203200"/>
            <a:ext cx="2178050" cy="6083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8600" y="203200"/>
            <a:ext cx="6381750" cy="6083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FC03488F-14CD-3147-93BD-AEEF707ECC73}" type="slidenum">
              <a:rPr lang="en-US"/>
              <a:pPr/>
              <a:t>‹#›</a:t>
            </a:fld>
            <a:endParaRPr lang="en-US"/>
          </a:p>
        </p:txBody>
      </p:sp>
    </p:spTree>
    <p:extLst>
      <p:ext uri="{BB962C8B-B14F-4D97-AF65-F5344CB8AC3E}">
        <p14:creationId xmlns:p14="http://schemas.microsoft.com/office/powerpoint/2010/main" val="37924256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ext Placeholder 2"/>
          <p:cNvSpPr>
            <a:spLocks noGrp="1"/>
          </p:cNvSpPr>
          <p:nvPr>
            <p:ph type="body" sz="half" idx="1"/>
          </p:nvPr>
        </p:nvSpPr>
        <p:spPr>
          <a:xfrm>
            <a:off x="22860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EF9F721F-DB3E-AB4C-BA36-3F0E77E7AB51}" type="slidenum">
              <a:rPr lang="en-US"/>
              <a:pPr/>
              <a:t>‹#›</a:t>
            </a:fld>
            <a:endParaRPr lang="en-US"/>
          </a:p>
        </p:txBody>
      </p:sp>
    </p:spTree>
    <p:extLst>
      <p:ext uri="{BB962C8B-B14F-4D97-AF65-F5344CB8AC3E}">
        <p14:creationId xmlns:p14="http://schemas.microsoft.com/office/powerpoint/2010/main" val="22265987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41300" y="203200"/>
            <a:ext cx="8699500" cy="685800"/>
          </a:xfrm>
        </p:spPr>
        <p:txBody>
          <a:bodyPr/>
          <a:lstStyle/>
          <a:p>
            <a:r>
              <a:rPr lang="en-US"/>
              <a:t>Click to edit Master title style</a:t>
            </a:r>
          </a:p>
        </p:txBody>
      </p:sp>
      <p:sp>
        <p:nvSpPr>
          <p:cNvPr id="3" name="Table Placeholder 2"/>
          <p:cNvSpPr>
            <a:spLocks noGrp="1"/>
          </p:cNvSpPr>
          <p:nvPr>
            <p:ph type="tbl" idx="1"/>
          </p:nvPr>
        </p:nvSpPr>
        <p:spPr>
          <a:xfrm>
            <a:off x="228600" y="1079500"/>
            <a:ext cx="8699500" cy="5207000"/>
          </a:xfrm>
        </p:spPr>
        <p:txBody>
          <a:bodyPr/>
          <a:lstStyle/>
          <a:p>
            <a:pPr lvl="0"/>
            <a:endParaRPr lang="en-US" noProof="0"/>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DBBD42FA-E098-544A-994E-EBC472E044FC}" type="slidenum">
              <a:rPr lang="en-US"/>
              <a:pPr/>
              <a:t>‹#›</a:t>
            </a:fld>
            <a:endParaRPr lang="en-US"/>
          </a:p>
        </p:txBody>
      </p:sp>
    </p:spTree>
    <p:extLst>
      <p:ext uri="{BB962C8B-B14F-4D97-AF65-F5344CB8AC3E}">
        <p14:creationId xmlns:p14="http://schemas.microsoft.com/office/powerpoint/2010/main" val="197491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F32BC8A2-4168-2C4C-A0A6-5E894E7A5BEB}" type="slidenum">
              <a:rPr lang="en-US"/>
              <a:pPr/>
              <a:t>‹#›</a:t>
            </a:fld>
            <a:endParaRPr lang="en-US"/>
          </a:p>
        </p:txBody>
      </p:sp>
    </p:spTree>
    <p:extLst>
      <p:ext uri="{BB962C8B-B14F-4D97-AF65-F5344CB8AC3E}">
        <p14:creationId xmlns:p14="http://schemas.microsoft.com/office/powerpoint/2010/main" val="1084791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5" name="Rectangle 19"/>
          <p:cNvSpPr>
            <a:spLocks noGrp="1" noChangeArrowheads="1"/>
          </p:cNvSpPr>
          <p:nvPr>
            <p:ph type="sldNum" sz="quarter" idx="11"/>
          </p:nvPr>
        </p:nvSpPr>
        <p:spPr>
          <a:ln/>
        </p:spPr>
        <p:txBody>
          <a:bodyPr/>
          <a:lstStyle>
            <a:lvl1pPr>
              <a:defRPr/>
            </a:lvl1pPr>
          </a:lstStyle>
          <a:p>
            <a:fld id="{C0CE1340-0A65-594E-97ED-A11D21C92039}" type="slidenum">
              <a:rPr lang="en-US"/>
              <a:pPr/>
              <a:t>‹#›</a:t>
            </a:fld>
            <a:endParaRPr lang="en-US"/>
          </a:p>
        </p:txBody>
      </p:sp>
    </p:spTree>
    <p:extLst>
      <p:ext uri="{BB962C8B-B14F-4D97-AF65-F5344CB8AC3E}">
        <p14:creationId xmlns:p14="http://schemas.microsoft.com/office/powerpoint/2010/main" val="1475819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2860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54550" y="1079500"/>
            <a:ext cx="4273550" cy="5207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08A7E39F-CE17-3945-B03B-E61650E974CC}" type="slidenum">
              <a:rPr lang="en-US"/>
              <a:pPr/>
              <a:t>‹#›</a:t>
            </a:fld>
            <a:endParaRPr lang="en-US"/>
          </a:p>
        </p:txBody>
      </p:sp>
    </p:spTree>
    <p:extLst>
      <p:ext uri="{BB962C8B-B14F-4D97-AF65-F5344CB8AC3E}">
        <p14:creationId xmlns:p14="http://schemas.microsoft.com/office/powerpoint/2010/main" val="20742820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8" name="Rectangle 19"/>
          <p:cNvSpPr>
            <a:spLocks noGrp="1" noChangeArrowheads="1"/>
          </p:cNvSpPr>
          <p:nvPr>
            <p:ph type="sldNum" sz="quarter" idx="11"/>
          </p:nvPr>
        </p:nvSpPr>
        <p:spPr>
          <a:ln/>
        </p:spPr>
        <p:txBody>
          <a:bodyPr/>
          <a:lstStyle>
            <a:lvl1pPr>
              <a:defRPr/>
            </a:lvl1pPr>
          </a:lstStyle>
          <a:p>
            <a:fld id="{D22EA67F-D1F5-FD4A-9F37-6F2F4C3A57CC}" type="slidenum">
              <a:rPr lang="en-US"/>
              <a:pPr/>
              <a:t>‹#›</a:t>
            </a:fld>
            <a:endParaRPr lang="en-US"/>
          </a:p>
        </p:txBody>
      </p:sp>
    </p:spTree>
    <p:extLst>
      <p:ext uri="{BB962C8B-B14F-4D97-AF65-F5344CB8AC3E}">
        <p14:creationId xmlns:p14="http://schemas.microsoft.com/office/powerpoint/2010/main" val="22983374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4" name="Rectangle 19"/>
          <p:cNvSpPr>
            <a:spLocks noGrp="1" noChangeArrowheads="1"/>
          </p:cNvSpPr>
          <p:nvPr>
            <p:ph type="sldNum" sz="quarter" idx="11"/>
          </p:nvPr>
        </p:nvSpPr>
        <p:spPr>
          <a:ln/>
        </p:spPr>
        <p:txBody>
          <a:bodyPr/>
          <a:lstStyle>
            <a:lvl1pPr>
              <a:defRPr/>
            </a:lvl1pPr>
          </a:lstStyle>
          <a:p>
            <a:fld id="{658FD246-0614-E040-83D9-FC598BC3D39B}" type="slidenum">
              <a:rPr lang="en-US"/>
              <a:pPr/>
              <a:t>‹#›</a:t>
            </a:fld>
            <a:endParaRPr lang="en-US"/>
          </a:p>
        </p:txBody>
      </p:sp>
    </p:spTree>
    <p:extLst>
      <p:ext uri="{BB962C8B-B14F-4D97-AF65-F5344CB8AC3E}">
        <p14:creationId xmlns:p14="http://schemas.microsoft.com/office/powerpoint/2010/main" val="22472712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3" name="Rectangle 19"/>
          <p:cNvSpPr>
            <a:spLocks noGrp="1" noChangeArrowheads="1"/>
          </p:cNvSpPr>
          <p:nvPr>
            <p:ph type="sldNum" sz="quarter" idx="11"/>
          </p:nvPr>
        </p:nvSpPr>
        <p:spPr>
          <a:ln/>
        </p:spPr>
        <p:txBody>
          <a:bodyPr/>
          <a:lstStyle>
            <a:lvl1pPr>
              <a:defRPr/>
            </a:lvl1pPr>
          </a:lstStyle>
          <a:p>
            <a:fld id="{1A09DCB5-6CA1-1042-959D-03F9EBDA1036}" type="slidenum">
              <a:rPr lang="en-US"/>
              <a:pPr/>
              <a:t>‹#›</a:t>
            </a:fld>
            <a:endParaRPr lang="en-US"/>
          </a:p>
        </p:txBody>
      </p:sp>
    </p:spTree>
    <p:extLst>
      <p:ext uri="{BB962C8B-B14F-4D97-AF65-F5344CB8AC3E}">
        <p14:creationId xmlns:p14="http://schemas.microsoft.com/office/powerpoint/2010/main" val="4050499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48125397-9339-4247-B5CB-226E86909C4E}" type="slidenum">
              <a:rPr lang="en-US"/>
              <a:pPr/>
              <a:t>‹#›</a:t>
            </a:fld>
            <a:endParaRPr lang="en-US"/>
          </a:p>
        </p:txBody>
      </p:sp>
    </p:spTree>
    <p:extLst>
      <p:ext uri="{BB962C8B-B14F-4D97-AF65-F5344CB8AC3E}">
        <p14:creationId xmlns:p14="http://schemas.microsoft.com/office/powerpoint/2010/main" val="1111073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8"/>
          <p:cNvSpPr>
            <a:spLocks noGrp="1" noChangeArrowheads="1"/>
          </p:cNvSpPr>
          <p:nvPr>
            <p:ph type="ftr" sz="quarter" idx="10"/>
          </p:nvPr>
        </p:nvSpPr>
        <p:spPr>
          <a:ln/>
        </p:spPr>
        <p:txBody>
          <a:bodyPr/>
          <a:lstStyle>
            <a:lvl1pPr>
              <a:defRPr/>
            </a:lvl1pPr>
          </a:lstStyle>
          <a:p>
            <a:pPr>
              <a:defRPr/>
            </a:pPr>
            <a:r>
              <a:rPr lang="en-US"/>
              <a:t>(c)  Giovanni De Micheli</a:t>
            </a:r>
          </a:p>
        </p:txBody>
      </p:sp>
      <p:sp>
        <p:nvSpPr>
          <p:cNvPr id="6" name="Rectangle 19"/>
          <p:cNvSpPr>
            <a:spLocks noGrp="1" noChangeArrowheads="1"/>
          </p:cNvSpPr>
          <p:nvPr>
            <p:ph type="sldNum" sz="quarter" idx="11"/>
          </p:nvPr>
        </p:nvSpPr>
        <p:spPr>
          <a:ln/>
        </p:spPr>
        <p:txBody>
          <a:bodyPr/>
          <a:lstStyle>
            <a:lvl1pPr>
              <a:defRPr/>
            </a:lvl1pPr>
          </a:lstStyle>
          <a:p>
            <a:fld id="{E990FD46-5D37-EA4D-8413-EF8CFDF0A580}" type="slidenum">
              <a:rPr lang="en-US"/>
              <a:pPr/>
              <a:t>‹#›</a:t>
            </a:fld>
            <a:endParaRPr lang="en-US"/>
          </a:p>
        </p:txBody>
      </p:sp>
    </p:spTree>
    <p:extLst>
      <p:ext uri="{BB962C8B-B14F-4D97-AF65-F5344CB8AC3E}">
        <p14:creationId xmlns:p14="http://schemas.microsoft.com/office/powerpoint/2010/main" val="4002469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41300" y="203200"/>
            <a:ext cx="8699500" cy="685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Cliquez et modifiez le titre</a:t>
            </a:r>
          </a:p>
        </p:txBody>
      </p:sp>
      <p:sp>
        <p:nvSpPr>
          <p:cNvPr id="1027" name="Rectangle 3"/>
          <p:cNvSpPr>
            <a:spLocks noGrp="1" noChangeArrowheads="1"/>
          </p:cNvSpPr>
          <p:nvPr>
            <p:ph type="body" idx="1"/>
          </p:nvPr>
        </p:nvSpPr>
        <p:spPr bwMode="auto">
          <a:xfrm>
            <a:off x="228600" y="1079500"/>
            <a:ext cx="8699500" cy="52070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p>
        </p:txBody>
      </p:sp>
      <p:sp>
        <p:nvSpPr>
          <p:cNvPr id="958481" name="Line 17"/>
          <p:cNvSpPr>
            <a:spLocks noChangeShapeType="1"/>
          </p:cNvSpPr>
          <p:nvPr userDrawn="1"/>
        </p:nvSpPr>
        <p:spPr bwMode="auto">
          <a:xfrm>
            <a:off x="247650" y="912813"/>
            <a:ext cx="8686800" cy="0"/>
          </a:xfrm>
          <a:prstGeom prst="line">
            <a:avLst/>
          </a:prstGeom>
          <a:noFill/>
          <a:ln w="76200">
            <a:solidFill>
              <a:schemeClr val="tx1"/>
            </a:solidFill>
            <a:round/>
            <a:headEnd/>
            <a:tailEnd/>
          </a:ln>
          <a:effectLst/>
        </p:spPr>
        <p:txBody>
          <a:bodyPr wrap="none" anchor="ctr"/>
          <a:lstStyle/>
          <a:p>
            <a:pPr>
              <a:defRPr/>
            </a:pPr>
            <a:endParaRPr lang="en-US">
              <a:latin typeface="Arial Narrow" pitchFamily="1" charset="0"/>
              <a:ea typeface="+mn-ea"/>
            </a:endParaRPr>
          </a:p>
        </p:txBody>
      </p:sp>
      <p:sp>
        <p:nvSpPr>
          <p:cNvPr id="958482" name="Rectangle 18"/>
          <p:cNvSpPr>
            <a:spLocks noGrp="1" noChangeArrowheads="1"/>
          </p:cNvSpPr>
          <p:nvPr>
            <p:ph type="ftr" sz="quarter" idx="3"/>
          </p:nvPr>
        </p:nvSpPr>
        <p:spPr bwMode="auto">
          <a:xfrm>
            <a:off x="-76200" y="635635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smtClean="0">
                <a:latin typeface="Arial Narrow" pitchFamily="1" charset="0"/>
                <a:ea typeface="+mn-ea"/>
              </a:defRPr>
            </a:lvl1pPr>
          </a:lstStyle>
          <a:p>
            <a:pPr>
              <a:defRPr/>
            </a:pPr>
            <a:r>
              <a:rPr lang="en-US"/>
              <a:t>(c)  Giovanni De Micheli</a:t>
            </a:r>
          </a:p>
        </p:txBody>
      </p:sp>
      <p:sp>
        <p:nvSpPr>
          <p:cNvPr id="958483" name="Rectangle 19"/>
          <p:cNvSpPr>
            <a:spLocks noGrp="1" noChangeArrowheads="1"/>
          </p:cNvSpPr>
          <p:nvPr>
            <p:ph type="sldNum" sz="quarter" idx="4"/>
          </p:nvPr>
        </p:nvSpPr>
        <p:spPr bwMode="auto">
          <a:xfrm>
            <a:off x="6553200" y="63674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fld id="{3AAC8B54-3EF1-4B44-B287-6EAABFEE14E4}"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hf hdr="0" dt="0"/>
  <p:txStyles>
    <p:titleStyle>
      <a:lvl1pPr algn="ctr" rtl="0" eaLnBrk="0" fontAlgn="base" hangingPunct="0">
        <a:lnSpc>
          <a:spcPct val="90000"/>
        </a:lnSpc>
        <a:spcBef>
          <a:spcPct val="0"/>
        </a:spcBef>
        <a:spcAft>
          <a:spcPct val="0"/>
        </a:spcAft>
        <a:defRPr sz="3200" b="1">
          <a:solidFill>
            <a:schemeClr val="hlink"/>
          </a:solidFill>
          <a:latin typeface="+mj-lt"/>
          <a:ea typeface="ＭＳ Ｐゴシック" charset="0"/>
          <a:cs typeface="+mj-cs"/>
        </a:defRPr>
      </a:lvl1pPr>
      <a:lvl2pPr algn="ctr" rtl="0" eaLnBrk="0" fontAlgn="base" hangingPunct="0">
        <a:lnSpc>
          <a:spcPct val="90000"/>
        </a:lnSpc>
        <a:spcBef>
          <a:spcPct val="0"/>
        </a:spcBef>
        <a:spcAft>
          <a:spcPct val="0"/>
        </a:spcAft>
        <a:defRPr sz="3200" b="1">
          <a:solidFill>
            <a:schemeClr val="hlink"/>
          </a:solidFill>
          <a:latin typeface="Arial Narrow" pitchFamily="1" charset="0"/>
          <a:ea typeface="ＭＳ Ｐゴシック" charset="0"/>
        </a:defRPr>
      </a:lvl2pPr>
      <a:lvl3pPr algn="ctr" rtl="0" eaLnBrk="0" fontAlgn="base" hangingPunct="0">
        <a:lnSpc>
          <a:spcPct val="90000"/>
        </a:lnSpc>
        <a:spcBef>
          <a:spcPct val="0"/>
        </a:spcBef>
        <a:spcAft>
          <a:spcPct val="0"/>
        </a:spcAft>
        <a:defRPr sz="3200" b="1">
          <a:solidFill>
            <a:schemeClr val="hlink"/>
          </a:solidFill>
          <a:latin typeface="Arial Narrow" pitchFamily="1" charset="0"/>
          <a:ea typeface="ＭＳ Ｐゴシック" charset="0"/>
        </a:defRPr>
      </a:lvl3pPr>
      <a:lvl4pPr algn="ctr" rtl="0" eaLnBrk="0" fontAlgn="base" hangingPunct="0">
        <a:lnSpc>
          <a:spcPct val="90000"/>
        </a:lnSpc>
        <a:spcBef>
          <a:spcPct val="0"/>
        </a:spcBef>
        <a:spcAft>
          <a:spcPct val="0"/>
        </a:spcAft>
        <a:defRPr sz="3200" b="1">
          <a:solidFill>
            <a:schemeClr val="hlink"/>
          </a:solidFill>
          <a:latin typeface="Arial Narrow" pitchFamily="1" charset="0"/>
          <a:ea typeface="ＭＳ Ｐゴシック" charset="0"/>
        </a:defRPr>
      </a:lvl4pPr>
      <a:lvl5pPr algn="ctr" rtl="0" eaLnBrk="0" fontAlgn="base" hangingPunct="0">
        <a:lnSpc>
          <a:spcPct val="90000"/>
        </a:lnSpc>
        <a:spcBef>
          <a:spcPct val="0"/>
        </a:spcBef>
        <a:spcAft>
          <a:spcPct val="0"/>
        </a:spcAft>
        <a:defRPr sz="3200" b="1">
          <a:solidFill>
            <a:schemeClr val="hlink"/>
          </a:solidFill>
          <a:latin typeface="Arial Narrow" pitchFamily="1" charset="0"/>
          <a:ea typeface="ＭＳ Ｐゴシック" charset="0"/>
        </a:defRPr>
      </a:lvl5pPr>
      <a:lvl6pPr marL="457200" algn="ctr" rtl="0" eaLnBrk="0" fontAlgn="base" hangingPunct="0">
        <a:lnSpc>
          <a:spcPct val="90000"/>
        </a:lnSpc>
        <a:spcBef>
          <a:spcPct val="0"/>
        </a:spcBef>
        <a:spcAft>
          <a:spcPct val="0"/>
        </a:spcAft>
        <a:defRPr sz="3200" b="1">
          <a:solidFill>
            <a:schemeClr val="hlink"/>
          </a:solidFill>
          <a:latin typeface="Arial Narrow" pitchFamily="1" charset="0"/>
        </a:defRPr>
      </a:lvl6pPr>
      <a:lvl7pPr marL="914400" algn="ctr" rtl="0" eaLnBrk="0" fontAlgn="base" hangingPunct="0">
        <a:lnSpc>
          <a:spcPct val="90000"/>
        </a:lnSpc>
        <a:spcBef>
          <a:spcPct val="0"/>
        </a:spcBef>
        <a:spcAft>
          <a:spcPct val="0"/>
        </a:spcAft>
        <a:defRPr sz="3200" b="1">
          <a:solidFill>
            <a:schemeClr val="hlink"/>
          </a:solidFill>
          <a:latin typeface="Arial Narrow" pitchFamily="1" charset="0"/>
        </a:defRPr>
      </a:lvl7pPr>
      <a:lvl8pPr marL="1371600" algn="ctr" rtl="0" eaLnBrk="0" fontAlgn="base" hangingPunct="0">
        <a:lnSpc>
          <a:spcPct val="90000"/>
        </a:lnSpc>
        <a:spcBef>
          <a:spcPct val="0"/>
        </a:spcBef>
        <a:spcAft>
          <a:spcPct val="0"/>
        </a:spcAft>
        <a:defRPr sz="3200" b="1">
          <a:solidFill>
            <a:schemeClr val="hlink"/>
          </a:solidFill>
          <a:latin typeface="Arial Narrow" pitchFamily="1" charset="0"/>
        </a:defRPr>
      </a:lvl8pPr>
      <a:lvl9pPr marL="1828800" algn="ctr" rtl="0" eaLnBrk="0" fontAlgn="base" hangingPunct="0">
        <a:lnSpc>
          <a:spcPct val="90000"/>
        </a:lnSpc>
        <a:spcBef>
          <a:spcPct val="0"/>
        </a:spcBef>
        <a:spcAft>
          <a:spcPct val="0"/>
        </a:spcAft>
        <a:defRPr sz="3200" b="1">
          <a:solidFill>
            <a:schemeClr val="hlink"/>
          </a:solidFill>
          <a:latin typeface="Arial Narrow" pitchFamily="1" charset="0"/>
        </a:defRPr>
      </a:lvl9pPr>
    </p:titleStyle>
    <p:bodyStyle>
      <a:lvl1pPr marL="285750" indent="-285750" algn="l" rtl="0" eaLnBrk="0" fontAlgn="base" hangingPunct="0">
        <a:lnSpc>
          <a:spcPct val="125000"/>
        </a:lnSpc>
        <a:spcBef>
          <a:spcPct val="30000"/>
        </a:spcBef>
        <a:spcAft>
          <a:spcPct val="0"/>
        </a:spcAft>
        <a:buClr>
          <a:srgbClr val="660066"/>
        </a:buClr>
        <a:buSzPct val="85000"/>
        <a:buFont typeface="Monotype Sorts" charset="0"/>
        <a:buChar char="u"/>
        <a:defRPr sz="2800" b="1">
          <a:solidFill>
            <a:schemeClr val="tx1"/>
          </a:solidFill>
          <a:latin typeface="+mn-lt"/>
          <a:ea typeface="ＭＳ Ｐゴシック" charset="0"/>
          <a:cs typeface="+mn-cs"/>
        </a:defRPr>
      </a:lvl1pPr>
      <a:lvl2pPr marL="628650" indent="-228600" algn="l" rtl="0" eaLnBrk="0" fontAlgn="base" hangingPunct="0">
        <a:lnSpc>
          <a:spcPct val="110000"/>
        </a:lnSpc>
        <a:spcBef>
          <a:spcPct val="30000"/>
        </a:spcBef>
        <a:spcAft>
          <a:spcPct val="0"/>
        </a:spcAft>
        <a:buClr>
          <a:schemeClr val="hlink"/>
        </a:buClr>
        <a:buSzPct val="75000"/>
        <a:buFont typeface="Monotype Sorts" charset="0"/>
        <a:buChar char="s"/>
        <a:defRPr sz="2400" b="1">
          <a:solidFill>
            <a:schemeClr val="tx1"/>
          </a:solidFill>
          <a:latin typeface="+mn-lt"/>
          <a:ea typeface="ＭＳ Ｐゴシック" charset="0"/>
        </a:defRPr>
      </a:lvl2pPr>
      <a:lvl3pPr marL="971550" indent="-228600" algn="l" rtl="0" eaLnBrk="0" fontAlgn="base" hangingPunct="0">
        <a:lnSpc>
          <a:spcPct val="90000"/>
        </a:lnSpc>
        <a:spcBef>
          <a:spcPct val="30000"/>
        </a:spcBef>
        <a:spcAft>
          <a:spcPct val="0"/>
        </a:spcAft>
        <a:buClr>
          <a:schemeClr val="tx1"/>
        </a:buClr>
        <a:buSzPct val="75000"/>
        <a:buFont typeface="Monotype Sorts" charset="0"/>
        <a:buChar char="t"/>
        <a:defRPr sz="2000" b="1">
          <a:solidFill>
            <a:schemeClr val="tx1"/>
          </a:solidFill>
          <a:latin typeface="+mn-lt"/>
          <a:ea typeface="ＭＳ Ｐゴシック" charset="0"/>
        </a:defRPr>
      </a:lvl3pPr>
      <a:lvl4pPr marL="1600200" indent="-228600" algn="l" rtl="0" eaLnBrk="0" fontAlgn="base" hangingPunct="0">
        <a:spcBef>
          <a:spcPct val="20000"/>
        </a:spcBef>
        <a:spcAft>
          <a:spcPct val="0"/>
        </a:spcAft>
        <a:buClr>
          <a:srgbClr val="FF3300"/>
        </a:buClr>
        <a:buSzPct val="50000"/>
        <a:buFont typeface="Monotype Sorts" charset="0"/>
        <a:buChar char="u"/>
        <a:defRPr>
          <a:solidFill>
            <a:schemeClr val="tx1"/>
          </a:solidFill>
          <a:latin typeface="+mn-lt"/>
          <a:ea typeface="ＭＳ Ｐゴシック" charset="0"/>
        </a:defRPr>
      </a:lvl4pPr>
      <a:lvl5pPr marL="205740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514600" indent="-228600" algn="l" rtl="0" eaLnBrk="0" fontAlgn="base" hangingPunct="0">
        <a:spcBef>
          <a:spcPct val="20000"/>
        </a:spcBef>
        <a:spcAft>
          <a:spcPct val="0"/>
        </a:spcAft>
        <a:buChar char="•"/>
        <a:defRPr sz="1600">
          <a:solidFill>
            <a:schemeClr val="tx1"/>
          </a:solidFill>
          <a:latin typeface="+mn-lt"/>
        </a:defRPr>
      </a:lvl6pPr>
      <a:lvl7pPr marL="2971800" indent="-228600" algn="l" rtl="0" eaLnBrk="0" fontAlgn="base" hangingPunct="0">
        <a:spcBef>
          <a:spcPct val="20000"/>
        </a:spcBef>
        <a:spcAft>
          <a:spcPct val="0"/>
        </a:spcAft>
        <a:buChar char="•"/>
        <a:defRPr sz="1600">
          <a:solidFill>
            <a:schemeClr val="tx1"/>
          </a:solidFill>
          <a:latin typeface="+mn-lt"/>
        </a:defRPr>
      </a:lvl7pPr>
      <a:lvl8pPr marL="3429000" indent="-228600" algn="l" rtl="0" eaLnBrk="0" fontAlgn="base" hangingPunct="0">
        <a:spcBef>
          <a:spcPct val="20000"/>
        </a:spcBef>
        <a:spcAft>
          <a:spcPct val="0"/>
        </a:spcAft>
        <a:buChar char="•"/>
        <a:defRPr sz="1600">
          <a:solidFill>
            <a:schemeClr val="tx1"/>
          </a:solidFill>
          <a:latin typeface="+mn-lt"/>
        </a:defRPr>
      </a:lvl8pPr>
      <a:lvl9pPr marL="388620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jpg"/><Relationship Id="rId5" Type="http://schemas.microsoft.com/office/2007/relationships/hdphoto" Target="../media/hdphoto1.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0834" name="Rectangle 2"/>
          <p:cNvSpPr>
            <a:spLocks noGrp="1" noChangeArrowheads="1"/>
          </p:cNvSpPr>
          <p:nvPr>
            <p:ph type="ctrTitle"/>
          </p:nvPr>
        </p:nvSpPr>
        <p:spPr>
          <a:xfrm>
            <a:off x="179388" y="593725"/>
            <a:ext cx="8915400" cy="1474788"/>
          </a:xfrm>
        </p:spPr>
        <p:txBody>
          <a:bodyPr/>
          <a:lstStyle/>
          <a:p>
            <a:pPr>
              <a:lnSpc>
                <a:spcPct val="110000"/>
              </a:lnSpc>
            </a:pPr>
            <a:br>
              <a:rPr lang="en-US" sz="3600" i="1">
                <a:solidFill>
                  <a:schemeClr val="accent2"/>
                </a:solidFill>
                <a:effectLst>
                  <a:outerShdw blurRad="38100" dist="38100" dir="2700000" algn="tl">
                    <a:srgbClr val="DDDDDD"/>
                  </a:outerShdw>
                </a:effectLst>
                <a:latin typeface="Arial Narrow" charset="0"/>
              </a:rPr>
            </a:br>
            <a:r>
              <a:rPr lang="en-US" sz="3600" i="1">
                <a:solidFill>
                  <a:schemeClr val="accent2"/>
                </a:solidFill>
                <a:effectLst>
                  <a:outerShdw blurRad="38100" dist="38100" dir="2700000" algn="tl">
                    <a:srgbClr val="DDDDDD"/>
                  </a:outerShdw>
                </a:effectLst>
                <a:latin typeface="Arial Narrow" charset="0"/>
              </a:rPr>
              <a:t>Resource sharing</a:t>
            </a:r>
            <a:endParaRPr lang="en-US" sz="3600" i="1">
              <a:solidFill>
                <a:schemeClr val="accent2"/>
              </a:solidFill>
              <a:latin typeface="Arial Narrow" charset="0"/>
            </a:endParaRPr>
          </a:p>
        </p:txBody>
      </p:sp>
      <p:sp>
        <p:nvSpPr>
          <p:cNvPr id="1400835" name="Rectangle 3"/>
          <p:cNvSpPr>
            <a:spLocks noChangeArrowheads="1"/>
          </p:cNvSpPr>
          <p:nvPr/>
        </p:nvSpPr>
        <p:spPr bwMode="auto">
          <a:xfrm>
            <a:off x="1066800" y="304800"/>
            <a:ext cx="7086600" cy="2971800"/>
          </a:xfrm>
          <a:prstGeom prst="rect">
            <a:avLst/>
          </a:prstGeom>
          <a:noFill/>
          <a:ln w="9525">
            <a:noFill/>
            <a:miter lim="800000"/>
            <a:headEnd/>
            <a:tailEnd/>
          </a:ln>
          <a:effectLst/>
        </p:spPr>
        <p:txBody>
          <a:bodyPr/>
          <a:lstStyle/>
          <a:p>
            <a:pPr>
              <a:lnSpc>
                <a:spcPct val="0"/>
              </a:lnSpc>
              <a:spcBef>
                <a:spcPct val="30000"/>
              </a:spcBef>
              <a:buClr>
                <a:srgbClr val="660066"/>
              </a:buClr>
              <a:buSzPct val="85000"/>
              <a:buFont typeface="Monotype Sorts" charset="0"/>
              <a:buNone/>
            </a:pPr>
            <a:r>
              <a:rPr lang="it-IT" sz="1600">
                <a:solidFill>
                  <a:schemeClr val="bg1"/>
                </a:solidFill>
                <a:effectLst>
                  <a:outerShdw blurRad="38100" dist="38100" dir="2700000" algn="tl">
                    <a:srgbClr val="DDDDDD"/>
                  </a:outerShdw>
                </a:effectLst>
              </a:rPr>
              <a:t> </a:t>
            </a:r>
          </a:p>
        </p:txBody>
      </p:sp>
      <p:sp>
        <p:nvSpPr>
          <p:cNvPr id="3076" name="Rectangle 4"/>
          <p:cNvSpPr>
            <a:spLocks noGrp="1" noChangeArrowheads="1"/>
          </p:cNvSpPr>
          <p:nvPr/>
        </p:nvSpPr>
        <p:spPr bwMode="auto">
          <a:xfrm>
            <a:off x="498475" y="2859088"/>
            <a:ext cx="7924800" cy="1752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r>
              <a:rPr lang="en-US" sz="3600" dirty="0">
                <a:cs typeface="ＭＳ Ｐゴシック" charset="0"/>
              </a:rPr>
              <a:t>Giovanni De </a:t>
            </a:r>
            <a:r>
              <a:rPr lang="en-US" sz="3600" dirty="0" err="1">
                <a:cs typeface="ＭＳ Ｐゴシック" charset="0"/>
              </a:rPr>
              <a:t>Micheli</a:t>
            </a:r>
            <a:endParaRPr lang="en-US" sz="3600" dirty="0">
              <a:cs typeface="ＭＳ Ｐゴシック" charset="0"/>
            </a:endParaRPr>
          </a:p>
          <a:p>
            <a:r>
              <a:rPr lang="en-US" sz="3200" i="1" dirty="0">
                <a:cs typeface="ＭＳ Ｐゴシック" charset="0"/>
              </a:rPr>
              <a:t>Integrated Systems Laboratory</a:t>
            </a:r>
          </a:p>
          <a:p>
            <a:endParaRPr lang="en-US" sz="3200" i="1" dirty="0">
              <a:cs typeface="ＭＳ Ｐゴシック" charset="0"/>
            </a:endParaRPr>
          </a:p>
        </p:txBody>
      </p:sp>
      <p:sp>
        <p:nvSpPr>
          <p:cNvPr id="3077" name="Text Box 5"/>
          <p:cNvSpPr txBox="1">
            <a:spLocks noChangeArrowheads="1"/>
          </p:cNvSpPr>
          <p:nvPr/>
        </p:nvSpPr>
        <p:spPr bwMode="auto">
          <a:xfrm>
            <a:off x="698500" y="5980113"/>
            <a:ext cx="7891463" cy="549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t>This presentation can be used for non-commercial purposes as long as this note and the copyright footers are not removed</a:t>
            </a:r>
          </a:p>
          <a:p>
            <a:pPr>
              <a:spcBef>
                <a:spcPct val="50000"/>
              </a:spcBef>
            </a:pPr>
            <a:r>
              <a:rPr lang="en-US" sz="1200"/>
              <a:t>© Giovanni De Micheli – All rights reserved</a:t>
            </a:r>
          </a:p>
        </p:txBody>
      </p:sp>
      <p:sp>
        <p:nvSpPr>
          <p:cNvPr id="3080" name="Line 8"/>
          <p:cNvSpPr>
            <a:spLocks noChangeShapeType="1"/>
          </p:cNvSpPr>
          <p:nvPr/>
        </p:nvSpPr>
        <p:spPr bwMode="auto">
          <a:xfrm>
            <a:off x="1020763" y="5745163"/>
            <a:ext cx="7278687" cy="7937"/>
          </a:xfrm>
          <a:prstGeom prst="line">
            <a:avLst/>
          </a:prstGeom>
          <a:noFill/>
          <a:ln w="12700">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pic>
        <p:nvPicPr>
          <p:cNvPr id="3081" name="Picture 9" descr="mcgraw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16400" y="4592638"/>
            <a:ext cx="598488" cy="962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4" descr="isultati immagini per epfl lsi logo">
            <a:extLst>
              <a:ext uri="{FF2B5EF4-FFF2-40B4-BE49-F238E27FC236}">
                <a16:creationId xmlns:a16="http://schemas.microsoft.com/office/drawing/2014/main" id="{C72020C5-C705-5946-9A55-B70602CF59CD}"/>
              </a:ext>
            </a:extLst>
          </p:cNvPr>
          <p:cNvPicPr>
            <a:picLocks noChangeAspect="1" noChangeArrowheads="1"/>
          </p:cNvPicPr>
          <p:nvPr/>
        </p:nvPicPr>
        <p:blipFill>
          <a:blip r:embed="rId4">
            <a:extLst>
              <a:ext uri="{BEBA8EAE-BF5A-486C-A8C5-ECC9F3942E4B}">
                <a14:imgProps xmlns:a14="http://schemas.microsoft.com/office/drawing/2010/main">
                  <a14:imgLayer r:embed="rId5">
                    <a14:imgEffect>
                      <a14:brightnessContrast bright="20000"/>
                    </a14:imgEffect>
                  </a14:imgLayer>
                </a14:imgProps>
              </a:ext>
              <a:ext uri="{28A0092B-C50C-407E-A947-70E740481C1C}">
                <a14:useLocalDpi xmlns:a14="http://schemas.microsoft.com/office/drawing/2010/main" val="0"/>
              </a:ext>
            </a:extLst>
          </a:blip>
          <a:srcRect/>
          <a:stretch>
            <a:fillRect/>
          </a:stretch>
        </p:blipFill>
        <p:spPr bwMode="auto">
          <a:xfrm>
            <a:off x="1121919" y="4814888"/>
            <a:ext cx="1320651" cy="72635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a:extLst>
              <a:ext uri="{FF2B5EF4-FFF2-40B4-BE49-F238E27FC236}">
                <a16:creationId xmlns:a16="http://schemas.microsoft.com/office/drawing/2014/main" id="{C7990887-079B-F24E-AE6A-0FEC81E41A96}"/>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78600" y="4795082"/>
            <a:ext cx="1574800" cy="88582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12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48A93E5-EDF8-7544-8053-12EB27BCBBF1}" type="slidenum">
              <a:rPr lang="en-US" sz="1400" b="0"/>
              <a:pPr/>
              <a:t>10</a:t>
            </a:fld>
            <a:endParaRPr lang="en-US" sz="1400" b="0"/>
          </a:p>
        </p:txBody>
      </p:sp>
      <p:sp>
        <p:nvSpPr>
          <p:cNvPr id="11268" name="Rectangle 2"/>
          <p:cNvSpPr>
            <a:spLocks noGrp="1" noChangeArrowheads="1"/>
          </p:cNvSpPr>
          <p:nvPr>
            <p:ph type="title"/>
          </p:nvPr>
        </p:nvSpPr>
        <p:spPr>
          <a:xfrm>
            <a:off x="684213" y="188913"/>
            <a:ext cx="7772400" cy="879475"/>
          </a:xfrm>
        </p:spPr>
        <p:txBody>
          <a:bodyPr/>
          <a:lstStyle/>
          <a:p>
            <a:r>
              <a:rPr lang="en-US">
                <a:latin typeface="Arial Narrow" charset="0"/>
              </a:rPr>
              <a:t>Perfect graphs</a:t>
            </a:r>
          </a:p>
        </p:txBody>
      </p:sp>
      <p:sp>
        <p:nvSpPr>
          <p:cNvPr id="1364995" name="Rectangle 3"/>
          <p:cNvSpPr>
            <a:spLocks noGrp="1" noChangeArrowheads="1"/>
          </p:cNvSpPr>
          <p:nvPr>
            <p:ph type="body" idx="1"/>
          </p:nvPr>
        </p:nvSpPr>
        <p:spPr>
          <a:xfrm>
            <a:off x="276225" y="1106488"/>
            <a:ext cx="8867775" cy="5213350"/>
          </a:xfrm>
        </p:spPr>
        <p:txBody>
          <a:bodyPr/>
          <a:lstStyle/>
          <a:p>
            <a:pPr marL="342900" indent="-342900"/>
            <a:r>
              <a:rPr lang="en-US" i="1" dirty="0">
                <a:solidFill>
                  <a:schemeClr val="tx2"/>
                </a:solidFill>
                <a:latin typeface="Arial Narrow" charset="0"/>
              </a:rPr>
              <a:t>Comparability</a:t>
            </a:r>
            <a:r>
              <a:rPr lang="en-US" i="1" dirty="0">
                <a:latin typeface="Arial Narrow" charset="0"/>
              </a:rPr>
              <a:t> graph</a:t>
            </a:r>
            <a:r>
              <a:rPr lang="en-US" dirty="0">
                <a:latin typeface="Arial Narrow" charset="0"/>
              </a:rPr>
              <a:t>:</a:t>
            </a:r>
          </a:p>
          <a:p>
            <a:pPr marL="742950" lvl="1" indent="-285750"/>
            <a:r>
              <a:rPr lang="en-US" dirty="0">
                <a:latin typeface="Arial Narrow" charset="0"/>
              </a:rPr>
              <a:t>Graph </a:t>
            </a:r>
            <a:r>
              <a:rPr lang="en-US" i="1" dirty="0">
                <a:latin typeface="Arial Narrow" charset="0"/>
              </a:rPr>
              <a:t>G</a:t>
            </a:r>
            <a:r>
              <a:rPr lang="en-US" dirty="0">
                <a:latin typeface="Arial Narrow" charset="0"/>
              </a:rPr>
              <a:t> (</a:t>
            </a:r>
            <a:r>
              <a:rPr lang="en-US" i="1" dirty="0">
                <a:latin typeface="Arial Narrow" charset="0"/>
              </a:rPr>
              <a:t>V, E</a:t>
            </a:r>
            <a:r>
              <a:rPr lang="en-US" dirty="0">
                <a:latin typeface="Arial Narrow" charset="0"/>
              </a:rPr>
              <a:t> ) has an orientation </a:t>
            </a:r>
            <a:r>
              <a:rPr lang="en-US" i="1" dirty="0">
                <a:latin typeface="Arial Narrow" charset="0"/>
              </a:rPr>
              <a:t>G</a:t>
            </a:r>
            <a:r>
              <a:rPr lang="en-US" dirty="0">
                <a:latin typeface="Arial Narrow" charset="0"/>
              </a:rPr>
              <a:t> ( </a:t>
            </a:r>
            <a:r>
              <a:rPr lang="en-US" i="1" dirty="0">
                <a:latin typeface="Arial Narrow" charset="0"/>
              </a:rPr>
              <a:t>V, F</a:t>
            </a:r>
            <a:r>
              <a:rPr lang="en-US" dirty="0">
                <a:latin typeface="Arial Narrow" charset="0"/>
              </a:rPr>
              <a:t> ) with the transitive property</a:t>
            </a:r>
          </a:p>
          <a:p>
            <a:pPr marL="742950" lvl="1" indent="-285750">
              <a:buClr>
                <a:schemeClr val="tx1"/>
              </a:buClr>
              <a:buFont typeface="Monotype Sorts" charset="0"/>
              <a:buNone/>
            </a:pPr>
            <a:r>
              <a:rPr lang="en-US" dirty="0">
                <a:latin typeface="Arial Narrow" charset="0"/>
              </a:rPr>
              <a:t>   (</a:t>
            </a:r>
            <a:r>
              <a:rPr lang="en-US" i="1" dirty="0">
                <a:latin typeface="Arial Narrow" charset="0"/>
              </a:rPr>
              <a:t>v</a:t>
            </a:r>
            <a:r>
              <a:rPr lang="en-US" i="1" baseline="-25000" dirty="0">
                <a:latin typeface="Arial Narrow" charset="0"/>
              </a:rPr>
              <a:t>i</a:t>
            </a:r>
            <a:r>
              <a:rPr lang="en-US" i="1" dirty="0">
                <a:latin typeface="Arial Narrow" charset="0"/>
              </a:rPr>
              <a:t>, </a:t>
            </a:r>
            <a:r>
              <a:rPr lang="en-US" i="1" dirty="0" err="1">
                <a:latin typeface="Arial Narrow" charset="0"/>
              </a:rPr>
              <a:t>v</a:t>
            </a:r>
            <a:r>
              <a:rPr lang="en-US" i="1" baseline="-25000" dirty="0" err="1">
                <a:latin typeface="Arial Narrow" charset="0"/>
              </a:rPr>
              <a:t>j</a:t>
            </a:r>
            <a:r>
              <a:rPr lang="en-US" dirty="0">
                <a:latin typeface="Arial Narrow" charset="0"/>
              </a:rPr>
              <a:t>) </a:t>
            </a:r>
            <a:r>
              <a:rPr lang="ru-RU" dirty="0" err="1">
                <a:latin typeface="Lucida Grande" charset="0"/>
                <a:cs typeface="Arial" charset="0"/>
              </a:rPr>
              <a:t>є</a:t>
            </a:r>
            <a:r>
              <a:rPr lang="en-US" dirty="0">
                <a:latin typeface="Arial Narrow" charset="0"/>
                <a:cs typeface="Arial" charset="0"/>
              </a:rPr>
              <a:t> F  </a:t>
            </a:r>
            <a:r>
              <a:rPr lang="en-US" dirty="0">
                <a:solidFill>
                  <a:schemeClr val="tx2"/>
                </a:solidFill>
                <a:latin typeface="Arial Narrow" charset="0"/>
                <a:cs typeface="Arial" charset="0"/>
              </a:rPr>
              <a:t> and</a:t>
            </a:r>
            <a:r>
              <a:rPr lang="en-US" dirty="0">
                <a:latin typeface="Arial Narrow" charset="0"/>
                <a:cs typeface="Arial" charset="0"/>
              </a:rPr>
              <a:t>    (</a:t>
            </a:r>
            <a:r>
              <a:rPr lang="en-US" i="1" dirty="0" err="1">
                <a:latin typeface="Arial Narrow" charset="0"/>
                <a:cs typeface="Arial" charset="0"/>
              </a:rPr>
              <a:t>v</a:t>
            </a:r>
            <a:r>
              <a:rPr lang="en-US" i="1" baseline="-25000" dirty="0" err="1">
                <a:latin typeface="Arial Narrow" charset="0"/>
                <a:cs typeface="Arial" charset="0"/>
              </a:rPr>
              <a:t>j</a:t>
            </a:r>
            <a:r>
              <a:rPr lang="en-US" i="1" dirty="0">
                <a:latin typeface="Arial Narrow" charset="0"/>
                <a:cs typeface="Arial" charset="0"/>
              </a:rPr>
              <a:t>, </a:t>
            </a:r>
            <a:r>
              <a:rPr lang="en-US" i="1" dirty="0" err="1">
                <a:latin typeface="Arial Narrow" charset="0"/>
                <a:cs typeface="Arial" charset="0"/>
              </a:rPr>
              <a:t>v</a:t>
            </a:r>
            <a:r>
              <a:rPr lang="en-US" i="1" baseline="-25000" dirty="0" err="1">
                <a:latin typeface="Arial Narrow" charset="0"/>
                <a:cs typeface="Arial" charset="0"/>
              </a:rPr>
              <a:t>k</a:t>
            </a:r>
            <a:r>
              <a:rPr lang="en-US" dirty="0">
                <a:latin typeface="Arial Narrow" charset="0"/>
                <a:cs typeface="Arial" charset="0"/>
              </a:rPr>
              <a:t>) </a:t>
            </a:r>
            <a:r>
              <a:rPr lang="ru-RU" dirty="0" err="1">
                <a:latin typeface="Lucida Grande" charset="0"/>
                <a:cs typeface="Arial" charset="0"/>
              </a:rPr>
              <a:t>є</a:t>
            </a:r>
            <a:r>
              <a:rPr lang="en-US" dirty="0">
                <a:latin typeface="Arial Narrow" charset="0"/>
                <a:cs typeface="Arial" charset="0"/>
              </a:rPr>
              <a:t> F  </a:t>
            </a:r>
            <a:r>
              <a:rPr lang="ru-RU" dirty="0">
                <a:latin typeface="Arial Narrow" charset="0"/>
                <a:cs typeface="Arial" charset="0"/>
              </a:rPr>
              <a:t>→</a:t>
            </a:r>
            <a:r>
              <a:rPr lang="en-US" dirty="0">
                <a:latin typeface="Arial Narrow" charset="0"/>
                <a:cs typeface="Arial" charset="0"/>
              </a:rPr>
              <a:t>  (</a:t>
            </a:r>
            <a:r>
              <a:rPr lang="en-US" i="1" dirty="0">
                <a:latin typeface="Arial Narrow" charset="0"/>
                <a:cs typeface="Arial" charset="0"/>
              </a:rPr>
              <a:t>v</a:t>
            </a:r>
            <a:r>
              <a:rPr lang="en-US" i="1" baseline="-25000" dirty="0">
                <a:latin typeface="Arial Narrow" charset="0"/>
                <a:cs typeface="Arial" charset="0"/>
              </a:rPr>
              <a:t>i</a:t>
            </a:r>
            <a:r>
              <a:rPr lang="en-US" i="1" dirty="0">
                <a:latin typeface="Arial Narrow" charset="0"/>
                <a:cs typeface="Arial" charset="0"/>
              </a:rPr>
              <a:t>, </a:t>
            </a:r>
            <a:r>
              <a:rPr lang="en-US" i="1" dirty="0" err="1">
                <a:latin typeface="Arial Narrow" charset="0"/>
                <a:cs typeface="Arial" charset="0"/>
              </a:rPr>
              <a:t>v</a:t>
            </a:r>
            <a:r>
              <a:rPr lang="en-US" i="1" baseline="-25000" dirty="0" err="1">
                <a:latin typeface="Arial Narrow" charset="0"/>
                <a:cs typeface="Arial" charset="0"/>
              </a:rPr>
              <a:t>k</a:t>
            </a:r>
            <a:r>
              <a:rPr lang="en-US" dirty="0">
                <a:latin typeface="Arial Narrow" charset="0"/>
                <a:cs typeface="Arial" charset="0"/>
              </a:rPr>
              <a:t>) </a:t>
            </a:r>
            <a:r>
              <a:rPr lang="ru-RU" dirty="0" err="1">
                <a:latin typeface="Lucida Grande" charset="0"/>
                <a:cs typeface="Arial" charset="0"/>
              </a:rPr>
              <a:t>є</a:t>
            </a:r>
            <a:r>
              <a:rPr lang="en-US" dirty="0">
                <a:latin typeface="Arial Narrow" charset="0"/>
                <a:cs typeface="Arial" charset="0"/>
              </a:rPr>
              <a:t> F</a:t>
            </a:r>
            <a:endParaRPr lang="ru-RU" dirty="0">
              <a:latin typeface="Arial Narrow" charset="0"/>
              <a:cs typeface="Arial" charset="0"/>
            </a:endParaRPr>
          </a:p>
          <a:p>
            <a:pPr marL="342900" indent="-342900"/>
            <a:r>
              <a:rPr lang="en-US" i="1" dirty="0">
                <a:solidFill>
                  <a:schemeClr val="tx2"/>
                </a:solidFill>
                <a:latin typeface="Arial Narrow" charset="0"/>
              </a:rPr>
              <a:t>Interval </a:t>
            </a:r>
            <a:r>
              <a:rPr lang="en-US" i="1" dirty="0">
                <a:latin typeface="Arial Narrow" charset="0"/>
              </a:rPr>
              <a:t>graph</a:t>
            </a:r>
            <a:r>
              <a:rPr lang="en-US" dirty="0">
                <a:latin typeface="Arial Narrow" charset="0"/>
              </a:rPr>
              <a:t>:</a:t>
            </a:r>
          </a:p>
          <a:p>
            <a:pPr marL="742950" lvl="1" indent="-285750"/>
            <a:r>
              <a:rPr lang="en-US" dirty="0">
                <a:latin typeface="Arial Narrow" charset="0"/>
              </a:rPr>
              <a:t>Vertices correspond to </a:t>
            </a:r>
            <a:r>
              <a:rPr lang="en-US" i="1" dirty="0">
                <a:latin typeface="Arial Narrow" charset="0"/>
              </a:rPr>
              <a:t>intervals</a:t>
            </a:r>
          </a:p>
          <a:p>
            <a:pPr marL="742950" lvl="1" indent="-285750"/>
            <a:r>
              <a:rPr lang="en-US" dirty="0">
                <a:latin typeface="Arial Narrow" charset="0"/>
              </a:rPr>
              <a:t>Edges correspond to interval intersection</a:t>
            </a:r>
          </a:p>
          <a:p>
            <a:pPr marL="742950" lvl="1" indent="-285750"/>
            <a:r>
              <a:rPr lang="en-US" dirty="0">
                <a:latin typeface="Arial Narrow" charset="0"/>
              </a:rPr>
              <a:t>Subset of </a:t>
            </a:r>
            <a:r>
              <a:rPr lang="en-US" i="1" dirty="0">
                <a:latin typeface="Arial Narrow" charset="0"/>
              </a:rPr>
              <a:t>chordal</a:t>
            </a:r>
            <a:r>
              <a:rPr lang="en-US" dirty="0">
                <a:latin typeface="Arial Narrow" charset="0"/>
              </a:rPr>
              <a:t> graphs</a:t>
            </a:r>
          </a:p>
          <a:p>
            <a:pPr marL="1143000" lvl="2"/>
            <a:r>
              <a:rPr lang="en-US" dirty="0">
                <a:latin typeface="Arial Narrow" charset="0"/>
              </a:rPr>
              <a:t>Every loop with more than three edges has a chord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4995">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4995">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499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6499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6499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33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031B035-29BC-CE40-9603-DC4173D791BE}" type="slidenum">
              <a:rPr lang="en-US" sz="1400" b="0"/>
              <a:pPr/>
              <a:t>11</a:t>
            </a:fld>
            <a:endParaRPr lang="en-US" sz="1400" b="0"/>
          </a:p>
        </p:txBody>
      </p:sp>
      <p:sp>
        <p:nvSpPr>
          <p:cNvPr id="13316" name="Rectangle 2"/>
          <p:cNvSpPr>
            <a:spLocks noGrp="1" noChangeArrowheads="1"/>
          </p:cNvSpPr>
          <p:nvPr>
            <p:ph type="title"/>
          </p:nvPr>
        </p:nvSpPr>
        <p:spPr>
          <a:xfrm>
            <a:off x="684213" y="-100013"/>
            <a:ext cx="7772400" cy="1143001"/>
          </a:xfrm>
        </p:spPr>
        <p:txBody>
          <a:bodyPr/>
          <a:lstStyle/>
          <a:p>
            <a:r>
              <a:rPr lang="en-US">
                <a:latin typeface="Arial Narrow" charset="0"/>
              </a:rPr>
              <a:t>Example</a:t>
            </a:r>
            <a:endParaRPr lang="en-US" sz="2400">
              <a:latin typeface="Arial Narrow" charset="0"/>
            </a:endParaRPr>
          </a:p>
        </p:txBody>
      </p:sp>
      <p:grpSp>
        <p:nvGrpSpPr>
          <p:cNvPr id="13317" name="Group 3"/>
          <p:cNvGrpSpPr>
            <a:grpSpLocks/>
          </p:cNvGrpSpPr>
          <p:nvPr/>
        </p:nvGrpSpPr>
        <p:grpSpPr bwMode="auto">
          <a:xfrm>
            <a:off x="2411413" y="1022350"/>
            <a:ext cx="3743325" cy="3168650"/>
            <a:chOff x="2835" y="1888"/>
            <a:chExt cx="2540" cy="2223"/>
          </a:xfrm>
        </p:grpSpPr>
        <p:sp>
          <p:nvSpPr>
            <p:cNvPr id="13374" name="Text Box 4"/>
            <p:cNvSpPr txBox="1">
              <a:spLocks noChangeArrowheads="1"/>
            </p:cNvSpPr>
            <p:nvPr/>
          </p:nvSpPr>
          <p:spPr bwMode="auto">
            <a:xfrm>
              <a:off x="2835" y="2404"/>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1</a:t>
              </a:r>
            </a:p>
          </p:txBody>
        </p:sp>
        <p:sp>
          <p:nvSpPr>
            <p:cNvPr id="13375" name="Text Box 5"/>
            <p:cNvSpPr txBox="1">
              <a:spLocks noChangeArrowheads="1"/>
            </p:cNvSpPr>
            <p:nvPr/>
          </p:nvSpPr>
          <p:spPr bwMode="auto">
            <a:xfrm>
              <a:off x="2835" y="2769"/>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2</a:t>
              </a:r>
            </a:p>
          </p:txBody>
        </p:sp>
        <p:sp>
          <p:nvSpPr>
            <p:cNvPr id="13376" name="Text Box 6"/>
            <p:cNvSpPr txBox="1">
              <a:spLocks noChangeArrowheads="1"/>
            </p:cNvSpPr>
            <p:nvPr/>
          </p:nvSpPr>
          <p:spPr bwMode="auto">
            <a:xfrm>
              <a:off x="2835" y="3165"/>
              <a:ext cx="404"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3</a:t>
              </a:r>
            </a:p>
          </p:txBody>
        </p:sp>
        <p:sp>
          <p:nvSpPr>
            <p:cNvPr id="13377" name="Text Box 7"/>
            <p:cNvSpPr txBox="1">
              <a:spLocks noChangeArrowheads="1"/>
            </p:cNvSpPr>
            <p:nvPr/>
          </p:nvSpPr>
          <p:spPr bwMode="auto">
            <a:xfrm>
              <a:off x="2835" y="3533"/>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4</a:t>
              </a:r>
            </a:p>
          </p:txBody>
        </p:sp>
        <p:grpSp>
          <p:nvGrpSpPr>
            <p:cNvPr id="13378" name="Group 8"/>
            <p:cNvGrpSpPr>
              <a:grpSpLocks/>
            </p:cNvGrpSpPr>
            <p:nvPr/>
          </p:nvGrpSpPr>
          <p:grpSpPr bwMode="auto">
            <a:xfrm>
              <a:off x="3402" y="2740"/>
              <a:ext cx="216" cy="214"/>
              <a:chOff x="1565" y="1298"/>
              <a:chExt cx="363" cy="318"/>
            </a:xfrm>
          </p:grpSpPr>
          <p:sp>
            <p:nvSpPr>
              <p:cNvPr id="13449" name="Oval 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50" name="Text Box 10"/>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79" name="Group 11"/>
            <p:cNvGrpSpPr>
              <a:grpSpLocks/>
            </p:cNvGrpSpPr>
            <p:nvPr/>
          </p:nvGrpSpPr>
          <p:grpSpPr bwMode="auto">
            <a:xfrm>
              <a:off x="3924" y="3098"/>
              <a:ext cx="216" cy="213"/>
              <a:chOff x="1565" y="1298"/>
              <a:chExt cx="363" cy="318"/>
            </a:xfrm>
          </p:grpSpPr>
          <p:sp>
            <p:nvSpPr>
              <p:cNvPr id="13447" name="Oval 12"/>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8" name="Text Box 13"/>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0" name="Group 14"/>
            <p:cNvGrpSpPr>
              <a:grpSpLocks/>
            </p:cNvGrpSpPr>
            <p:nvPr/>
          </p:nvGrpSpPr>
          <p:grpSpPr bwMode="auto">
            <a:xfrm>
              <a:off x="4649" y="3490"/>
              <a:ext cx="216" cy="213"/>
              <a:chOff x="1565" y="1298"/>
              <a:chExt cx="363" cy="318"/>
            </a:xfrm>
          </p:grpSpPr>
          <p:sp>
            <p:nvSpPr>
              <p:cNvPr id="13445" name="Oval 1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6" name="Text Box 16"/>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1" name="Group 17"/>
            <p:cNvGrpSpPr>
              <a:grpSpLocks/>
            </p:cNvGrpSpPr>
            <p:nvPr/>
          </p:nvGrpSpPr>
          <p:grpSpPr bwMode="auto">
            <a:xfrm>
              <a:off x="4947" y="2738"/>
              <a:ext cx="216" cy="214"/>
              <a:chOff x="1565" y="1298"/>
              <a:chExt cx="363" cy="318"/>
            </a:xfrm>
          </p:grpSpPr>
          <p:sp>
            <p:nvSpPr>
              <p:cNvPr id="13443" name="Oval 18"/>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4" name="Text Box 19"/>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&lt;</a:t>
                </a:r>
              </a:p>
            </p:txBody>
          </p:sp>
        </p:grpSp>
        <p:grpSp>
          <p:nvGrpSpPr>
            <p:cNvPr id="13382" name="Group 20"/>
            <p:cNvGrpSpPr>
              <a:grpSpLocks/>
            </p:cNvGrpSpPr>
            <p:nvPr/>
          </p:nvGrpSpPr>
          <p:grpSpPr bwMode="auto">
            <a:xfrm>
              <a:off x="3563" y="3106"/>
              <a:ext cx="216" cy="213"/>
              <a:chOff x="1565" y="1298"/>
              <a:chExt cx="363" cy="318"/>
            </a:xfrm>
          </p:grpSpPr>
          <p:sp>
            <p:nvSpPr>
              <p:cNvPr id="13441" name="Oval 21"/>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2" name="Text Box 22"/>
              <p:cNvSpPr txBox="1">
                <a:spLocks noChangeArrowheads="1"/>
              </p:cNvSpPr>
              <p:nvPr/>
            </p:nvSpPr>
            <p:spPr bwMode="auto">
              <a:xfrm>
                <a:off x="1565" y="1345"/>
                <a:ext cx="363"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3" name="Group 23"/>
            <p:cNvGrpSpPr>
              <a:grpSpLocks/>
            </p:cNvGrpSpPr>
            <p:nvPr/>
          </p:nvGrpSpPr>
          <p:grpSpPr bwMode="auto">
            <a:xfrm>
              <a:off x="3753" y="3501"/>
              <a:ext cx="216" cy="214"/>
              <a:chOff x="1565" y="1298"/>
              <a:chExt cx="363" cy="318"/>
            </a:xfrm>
          </p:grpSpPr>
          <p:sp>
            <p:nvSpPr>
              <p:cNvPr id="13439" name="Oval 2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40" name="Text Box 25"/>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4" name="Group 26"/>
            <p:cNvGrpSpPr>
              <a:grpSpLocks/>
            </p:cNvGrpSpPr>
            <p:nvPr/>
          </p:nvGrpSpPr>
          <p:grpSpPr bwMode="auto">
            <a:xfrm>
              <a:off x="3239" y="2344"/>
              <a:ext cx="216" cy="214"/>
              <a:chOff x="1565" y="1298"/>
              <a:chExt cx="363" cy="318"/>
            </a:xfrm>
          </p:grpSpPr>
          <p:sp>
            <p:nvSpPr>
              <p:cNvPr id="13437" name="Oval 2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8" name="Text Box 28"/>
              <p:cNvSpPr txBox="1">
                <a:spLocks noChangeArrowheads="1"/>
              </p:cNvSpPr>
              <p:nvPr/>
            </p:nvSpPr>
            <p:spPr bwMode="auto">
              <a:xfrm>
                <a:off x="1565" y="1346"/>
                <a:ext cx="363" cy="2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5" name="Group 29"/>
            <p:cNvGrpSpPr>
              <a:grpSpLocks/>
            </p:cNvGrpSpPr>
            <p:nvPr/>
          </p:nvGrpSpPr>
          <p:grpSpPr bwMode="auto">
            <a:xfrm>
              <a:off x="3618" y="2344"/>
              <a:ext cx="216" cy="214"/>
              <a:chOff x="1565" y="1298"/>
              <a:chExt cx="363" cy="318"/>
            </a:xfrm>
          </p:grpSpPr>
          <p:sp>
            <p:nvSpPr>
              <p:cNvPr id="13435" name="Oval 3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6" name="Text Box 31"/>
              <p:cNvSpPr txBox="1">
                <a:spLocks noChangeArrowheads="1"/>
              </p:cNvSpPr>
              <p:nvPr/>
            </p:nvSpPr>
            <p:spPr bwMode="auto">
              <a:xfrm>
                <a:off x="1565" y="1346"/>
                <a:ext cx="363" cy="2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6" name="Group 32"/>
            <p:cNvGrpSpPr>
              <a:grpSpLocks/>
            </p:cNvGrpSpPr>
            <p:nvPr/>
          </p:nvGrpSpPr>
          <p:grpSpPr bwMode="auto">
            <a:xfrm>
              <a:off x="4085" y="2702"/>
              <a:ext cx="216" cy="214"/>
              <a:chOff x="1565" y="1298"/>
              <a:chExt cx="363" cy="318"/>
            </a:xfrm>
          </p:grpSpPr>
          <p:sp>
            <p:nvSpPr>
              <p:cNvPr id="13433" name="Oval 3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4" name="Text Box 34"/>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7" name="Group 35"/>
            <p:cNvGrpSpPr>
              <a:grpSpLocks/>
            </p:cNvGrpSpPr>
            <p:nvPr/>
          </p:nvGrpSpPr>
          <p:grpSpPr bwMode="auto">
            <a:xfrm>
              <a:off x="4649" y="3094"/>
              <a:ext cx="216" cy="214"/>
              <a:chOff x="1565" y="1298"/>
              <a:chExt cx="363" cy="318"/>
            </a:xfrm>
          </p:grpSpPr>
          <p:sp>
            <p:nvSpPr>
              <p:cNvPr id="13431" name="Oval 3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2" name="Text Box 37"/>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8" name="Group 38"/>
            <p:cNvGrpSpPr>
              <a:grpSpLocks/>
            </p:cNvGrpSpPr>
            <p:nvPr/>
          </p:nvGrpSpPr>
          <p:grpSpPr bwMode="auto">
            <a:xfrm>
              <a:off x="4947" y="2342"/>
              <a:ext cx="216" cy="214"/>
              <a:chOff x="1565" y="1298"/>
              <a:chExt cx="363" cy="318"/>
            </a:xfrm>
          </p:grpSpPr>
          <p:sp>
            <p:nvSpPr>
              <p:cNvPr id="13429" name="Oval 3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30" name="Text Box 40"/>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3389" name="Group 41"/>
            <p:cNvGrpSpPr>
              <a:grpSpLocks/>
            </p:cNvGrpSpPr>
            <p:nvPr/>
          </p:nvGrpSpPr>
          <p:grpSpPr bwMode="auto">
            <a:xfrm>
              <a:off x="4238" y="1888"/>
              <a:ext cx="351" cy="213"/>
              <a:chOff x="2426" y="1071"/>
              <a:chExt cx="590" cy="318"/>
            </a:xfrm>
          </p:grpSpPr>
          <p:sp>
            <p:nvSpPr>
              <p:cNvPr id="13427" name="Oval 42"/>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28" name="Text Box 43"/>
              <p:cNvSpPr txBox="1">
                <a:spLocks noChangeArrowheads="1"/>
              </p:cNvSpPr>
              <p:nvPr/>
            </p:nvSpPr>
            <p:spPr bwMode="auto">
              <a:xfrm>
                <a:off x="2426" y="1116"/>
                <a:ext cx="590"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grpSp>
          <p:nvGrpSpPr>
            <p:cNvPr id="13390" name="Group 44"/>
            <p:cNvGrpSpPr>
              <a:grpSpLocks/>
            </p:cNvGrpSpPr>
            <p:nvPr/>
          </p:nvGrpSpPr>
          <p:grpSpPr bwMode="auto">
            <a:xfrm>
              <a:off x="4238" y="3898"/>
              <a:ext cx="351" cy="213"/>
              <a:chOff x="2426" y="1071"/>
              <a:chExt cx="590" cy="318"/>
            </a:xfrm>
          </p:grpSpPr>
          <p:sp>
            <p:nvSpPr>
              <p:cNvPr id="13425" name="Oval 45"/>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426" name="Text Box 46"/>
              <p:cNvSpPr txBox="1">
                <a:spLocks noChangeArrowheads="1"/>
              </p:cNvSpPr>
              <p:nvPr/>
            </p:nvSpPr>
            <p:spPr bwMode="auto">
              <a:xfrm>
                <a:off x="2426" y="1116"/>
                <a:ext cx="590"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sp>
          <p:nvSpPr>
            <p:cNvPr id="13391" name="Line 47"/>
            <p:cNvSpPr>
              <a:spLocks noChangeShapeType="1"/>
            </p:cNvSpPr>
            <p:nvPr/>
          </p:nvSpPr>
          <p:spPr bwMode="auto">
            <a:xfrm flipH="1">
              <a:off x="3347" y="1980"/>
              <a:ext cx="973" cy="36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92" name="Line 48"/>
            <p:cNvSpPr>
              <a:spLocks noChangeShapeType="1"/>
            </p:cNvSpPr>
            <p:nvPr/>
          </p:nvSpPr>
          <p:spPr bwMode="auto">
            <a:xfrm flipH="1">
              <a:off x="3725" y="2040"/>
              <a:ext cx="595" cy="30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93" name="Line 49"/>
            <p:cNvSpPr>
              <a:spLocks noChangeShapeType="1"/>
            </p:cNvSpPr>
            <p:nvPr/>
          </p:nvSpPr>
          <p:spPr bwMode="auto">
            <a:xfrm flipH="1">
              <a:off x="4187" y="2101"/>
              <a:ext cx="186" cy="60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94" name="Line 50"/>
            <p:cNvSpPr>
              <a:spLocks noChangeShapeType="1"/>
            </p:cNvSpPr>
            <p:nvPr/>
          </p:nvSpPr>
          <p:spPr bwMode="auto">
            <a:xfrm>
              <a:off x="4481" y="2070"/>
              <a:ext cx="268" cy="102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95" name="Line 51"/>
            <p:cNvSpPr>
              <a:spLocks noChangeShapeType="1"/>
            </p:cNvSpPr>
            <p:nvPr/>
          </p:nvSpPr>
          <p:spPr bwMode="auto">
            <a:xfrm>
              <a:off x="4509" y="2010"/>
              <a:ext cx="536" cy="33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96" name="Line 52"/>
            <p:cNvSpPr>
              <a:spLocks noChangeShapeType="1"/>
            </p:cNvSpPr>
            <p:nvPr/>
          </p:nvSpPr>
          <p:spPr bwMode="auto">
            <a:xfrm>
              <a:off x="3347" y="2558"/>
              <a:ext cx="108"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97" name="Line 53"/>
            <p:cNvSpPr>
              <a:spLocks noChangeShapeType="1"/>
            </p:cNvSpPr>
            <p:nvPr/>
          </p:nvSpPr>
          <p:spPr bwMode="auto">
            <a:xfrm flipH="1">
              <a:off x="3537" y="2558"/>
              <a:ext cx="16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98" name="Line 54"/>
            <p:cNvSpPr>
              <a:spLocks noChangeShapeType="1"/>
            </p:cNvSpPr>
            <p:nvPr/>
          </p:nvSpPr>
          <p:spPr bwMode="auto">
            <a:xfrm flipH="1">
              <a:off x="4058" y="2916"/>
              <a:ext cx="8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99" name="Line 55"/>
            <p:cNvSpPr>
              <a:spLocks noChangeShapeType="1"/>
            </p:cNvSpPr>
            <p:nvPr/>
          </p:nvSpPr>
          <p:spPr bwMode="auto">
            <a:xfrm>
              <a:off x="4757" y="3308"/>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400" name="Line 56"/>
            <p:cNvSpPr>
              <a:spLocks noChangeShapeType="1"/>
            </p:cNvSpPr>
            <p:nvPr/>
          </p:nvSpPr>
          <p:spPr bwMode="auto">
            <a:xfrm>
              <a:off x="5054" y="255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401" name="Line 57"/>
            <p:cNvSpPr>
              <a:spLocks noChangeShapeType="1"/>
            </p:cNvSpPr>
            <p:nvPr/>
          </p:nvSpPr>
          <p:spPr bwMode="auto">
            <a:xfrm>
              <a:off x="3510" y="2953"/>
              <a:ext cx="108" cy="18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402" name="Line 58"/>
            <p:cNvSpPr>
              <a:spLocks noChangeShapeType="1"/>
            </p:cNvSpPr>
            <p:nvPr/>
          </p:nvSpPr>
          <p:spPr bwMode="auto">
            <a:xfrm>
              <a:off x="3671" y="3319"/>
              <a:ext cx="135" cy="21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403" name="Line 59"/>
            <p:cNvSpPr>
              <a:spLocks noChangeShapeType="1"/>
            </p:cNvSpPr>
            <p:nvPr/>
          </p:nvSpPr>
          <p:spPr bwMode="auto">
            <a:xfrm flipH="1">
              <a:off x="3887" y="3326"/>
              <a:ext cx="102" cy="1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404" name="Line 60"/>
            <p:cNvSpPr>
              <a:spLocks noChangeShapeType="1"/>
            </p:cNvSpPr>
            <p:nvPr/>
          </p:nvSpPr>
          <p:spPr bwMode="auto">
            <a:xfrm>
              <a:off x="3914" y="3684"/>
              <a:ext cx="432" cy="24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05" name="Line 61"/>
            <p:cNvSpPr>
              <a:spLocks noChangeShapeType="1"/>
            </p:cNvSpPr>
            <p:nvPr/>
          </p:nvSpPr>
          <p:spPr bwMode="auto">
            <a:xfrm flipH="1">
              <a:off x="4428" y="3719"/>
              <a:ext cx="321" cy="179"/>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06" name="Line 62"/>
            <p:cNvSpPr>
              <a:spLocks noChangeShapeType="1"/>
            </p:cNvSpPr>
            <p:nvPr/>
          </p:nvSpPr>
          <p:spPr bwMode="auto">
            <a:xfrm flipH="1">
              <a:off x="5019" y="2951"/>
              <a:ext cx="8" cy="76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07" name="Text Box 63"/>
            <p:cNvSpPr txBox="1">
              <a:spLocks noChangeArrowheads="1"/>
            </p:cNvSpPr>
            <p:nvPr/>
          </p:nvSpPr>
          <p:spPr bwMode="auto">
            <a:xfrm>
              <a:off x="4397" y="1888"/>
              <a:ext cx="274"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0</a:t>
              </a:r>
            </a:p>
          </p:txBody>
        </p:sp>
        <p:sp>
          <p:nvSpPr>
            <p:cNvPr id="13408" name="Text Box 64"/>
            <p:cNvSpPr txBox="1">
              <a:spLocks noChangeArrowheads="1"/>
            </p:cNvSpPr>
            <p:nvPr/>
          </p:nvSpPr>
          <p:spPr bwMode="auto">
            <a:xfrm>
              <a:off x="3295" y="2313"/>
              <a:ext cx="268"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13409" name="Text Box 65"/>
            <p:cNvSpPr txBox="1">
              <a:spLocks noChangeArrowheads="1"/>
            </p:cNvSpPr>
            <p:nvPr/>
          </p:nvSpPr>
          <p:spPr bwMode="auto">
            <a:xfrm>
              <a:off x="3725" y="2313"/>
              <a:ext cx="269"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13410" name="Text Box 66"/>
            <p:cNvSpPr txBox="1">
              <a:spLocks noChangeArrowheads="1"/>
            </p:cNvSpPr>
            <p:nvPr/>
          </p:nvSpPr>
          <p:spPr bwMode="auto">
            <a:xfrm>
              <a:off x="3482" y="2680"/>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13411" name="Text Box 67"/>
            <p:cNvSpPr txBox="1">
              <a:spLocks noChangeArrowheads="1"/>
            </p:cNvSpPr>
            <p:nvPr/>
          </p:nvSpPr>
          <p:spPr bwMode="auto">
            <a:xfrm>
              <a:off x="3645" y="3075"/>
              <a:ext cx="269"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13412" name="Text Box 68"/>
            <p:cNvSpPr txBox="1">
              <a:spLocks noChangeArrowheads="1"/>
            </p:cNvSpPr>
            <p:nvPr/>
          </p:nvSpPr>
          <p:spPr bwMode="auto">
            <a:xfrm>
              <a:off x="3858" y="3469"/>
              <a:ext cx="271"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13413" name="Text Box 69"/>
            <p:cNvSpPr txBox="1">
              <a:spLocks noChangeArrowheads="1"/>
            </p:cNvSpPr>
            <p:nvPr/>
          </p:nvSpPr>
          <p:spPr bwMode="auto">
            <a:xfrm>
              <a:off x="4166" y="2671"/>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13414" name="Text Box 70"/>
            <p:cNvSpPr txBox="1">
              <a:spLocks noChangeArrowheads="1"/>
            </p:cNvSpPr>
            <p:nvPr/>
          </p:nvSpPr>
          <p:spPr bwMode="auto">
            <a:xfrm>
              <a:off x="4003" y="3069"/>
              <a:ext cx="271"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13415" name="Text Box 71"/>
            <p:cNvSpPr txBox="1">
              <a:spLocks noChangeArrowheads="1"/>
            </p:cNvSpPr>
            <p:nvPr/>
          </p:nvSpPr>
          <p:spPr bwMode="auto">
            <a:xfrm>
              <a:off x="4728" y="3063"/>
              <a:ext cx="272"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13416" name="Text Box 72"/>
            <p:cNvSpPr txBox="1">
              <a:spLocks noChangeArrowheads="1"/>
            </p:cNvSpPr>
            <p:nvPr/>
          </p:nvSpPr>
          <p:spPr bwMode="auto">
            <a:xfrm>
              <a:off x="4728" y="3459"/>
              <a:ext cx="272"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9</a:t>
              </a:r>
            </a:p>
          </p:txBody>
        </p:sp>
        <p:sp>
          <p:nvSpPr>
            <p:cNvPr id="13417" name="Text Box 73"/>
            <p:cNvSpPr txBox="1">
              <a:spLocks noChangeArrowheads="1"/>
            </p:cNvSpPr>
            <p:nvPr/>
          </p:nvSpPr>
          <p:spPr bwMode="auto">
            <a:xfrm>
              <a:off x="5053" y="2312"/>
              <a:ext cx="270"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13418" name="Text Box 74"/>
            <p:cNvSpPr txBox="1">
              <a:spLocks noChangeArrowheads="1"/>
            </p:cNvSpPr>
            <p:nvPr/>
          </p:nvSpPr>
          <p:spPr bwMode="auto">
            <a:xfrm>
              <a:off x="5027" y="2709"/>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13419" name="Text Box 75"/>
            <p:cNvSpPr txBox="1">
              <a:spLocks noChangeArrowheads="1"/>
            </p:cNvSpPr>
            <p:nvPr/>
          </p:nvSpPr>
          <p:spPr bwMode="auto">
            <a:xfrm>
              <a:off x="4241" y="3748"/>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a:t>
              </a:r>
            </a:p>
          </p:txBody>
        </p:sp>
        <p:sp>
          <p:nvSpPr>
            <p:cNvPr id="13420" name="Line 76"/>
            <p:cNvSpPr>
              <a:spLocks noChangeShapeType="1"/>
            </p:cNvSpPr>
            <p:nvPr/>
          </p:nvSpPr>
          <p:spPr bwMode="auto">
            <a:xfrm flipH="1">
              <a:off x="4517" y="3719"/>
              <a:ext cx="495" cy="24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1" name="Line 77"/>
            <p:cNvSpPr>
              <a:spLocks noChangeShapeType="1"/>
            </p:cNvSpPr>
            <p:nvPr/>
          </p:nvSpPr>
          <p:spPr bwMode="auto">
            <a:xfrm>
              <a:off x="3099" y="2640"/>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2" name="Line 78"/>
            <p:cNvSpPr>
              <a:spLocks noChangeShapeType="1"/>
            </p:cNvSpPr>
            <p:nvPr/>
          </p:nvSpPr>
          <p:spPr bwMode="auto">
            <a:xfrm>
              <a:off x="3099" y="3000"/>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3" name="Line 79"/>
            <p:cNvSpPr>
              <a:spLocks noChangeShapeType="1"/>
            </p:cNvSpPr>
            <p:nvPr/>
          </p:nvSpPr>
          <p:spPr bwMode="auto">
            <a:xfrm>
              <a:off x="3099" y="3359"/>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424" name="Line 80"/>
            <p:cNvSpPr>
              <a:spLocks noChangeShapeType="1"/>
            </p:cNvSpPr>
            <p:nvPr/>
          </p:nvSpPr>
          <p:spPr bwMode="auto">
            <a:xfrm>
              <a:off x="3099" y="3751"/>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3318" name="Group 81"/>
          <p:cNvGrpSpPr>
            <a:grpSpLocks/>
          </p:cNvGrpSpPr>
          <p:nvPr/>
        </p:nvGrpSpPr>
        <p:grpSpPr bwMode="auto">
          <a:xfrm>
            <a:off x="2051050" y="4613275"/>
            <a:ext cx="1798638" cy="1152525"/>
            <a:chOff x="1292" y="2794"/>
            <a:chExt cx="1133" cy="726"/>
          </a:xfrm>
        </p:grpSpPr>
        <p:grpSp>
          <p:nvGrpSpPr>
            <p:cNvPr id="13344" name="Group 82"/>
            <p:cNvGrpSpPr>
              <a:grpSpLocks/>
            </p:cNvGrpSpPr>
            <p:nvPr/>
          </p:nvGrpSpPr>
          <p:grpSpPr bwMode="auto">
            <a:xfrm>
              <a:off x="1292" y="2794"/>
              <a:ext cx="226" cy="182"/>
              <a:chOff x="1791" y="2840"/>
              <a:chExt cx="226" cy="182"/>
            </a:xfrm>
          </p:grpSpPr>
          <p:sp>
            <p:nvSpPr>
              <p:cNvPr id="13372" name="Oval 83"/>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3" name="Text Box 84"/>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13345" name="Group 85"/>
            <p:cNvGrpSpPr>
              <a:grpSpLocks/>
            </p:cNvGrpSpPr>
            <p:nvPr/>
          </p:nvGrpSpPr>
          <p:grpSpPr bwMode="auto">
            <a:xfrm>
              <a:off x="1746" y="2794"/>
              <a:ext cx="226" cy="182"/>
              <a:chOff x="1791" y="2840"/>
              <a:chExt cx="226" cy="182"/>
            </a:xfrm>
          </p:grpSpPr>
          <p:sp>
            <p:nvSpPr>
              <p:cNvPr id="13370" name="Oval 86"/>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71" name="Text Box 87"/>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grpSp>
        <p:grpSp>
          <p:nvGrpSpPr>
            <p:cNvPr id="13346" name="Group 88"/>
            <p:cNvGrpSpPr>
              <a:grpSpLocks/>
            </p:cNvGrpSpPr>
            <p:nvPr/>
          </p:nvGrpSpPr>
          <p:grpSpPr bwMode="auto">
            <a:xfrm>
              <a:off x="2199" y="2794"/>
              <a:ext cx="226" cy="182"/>
              <a:chOff x="1791" y="2840"/>
              <a:chExt cx="226" cy="182"/>
            </a:xfrm>
          </p:grpSpPr>
          <p:sp>
            <p:nvSpPr>
              <p:cNvPr id="13368" name="Oval 89"/>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9" name="Text Box 90"/>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8</a:t>
                </a:r>
              </a:p>
            </p:txBody>
          </p:sp>
        </p:grpSp>
        <p:grpSp>
          <p:nvGrpSpPr>
            <p:cNvPr id="13347" name="Group 91"/>
            <p:cNvGrpSpPr>
              <a:grpSpLocks/>
            </p:cNvGrpSpPr>
            <p:nvPr/>
          </p:nvGrpSpPr>
          <p:grpSpPr bwMode="auto">
            <a:xfrm>
              <a:off x="1292" y="3338"/>
              <a:ext cx="226" cy="182"/>
              <a:chOff x="1791" y="2840"/>
              <a:chExt cx="226" cy="182"/>
            </a:xfrm>
          </p:grpSpPr>
          <p:sp>
            <p:nvSpPr>
              <p:cNvPr id="13366" name="Oval 92"/>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7" name="Text Box 93"/>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7</a:t>
                </a:r>
              </a:p>
            </p:txBody>
          </p:sp>
        </p:grpSp>
        <p:grpSp>
          <p:nvGrpSpPr>
            <p:cNvPr id="13348" name="Group 94"/>
            <p:cNvGrpSpPr>
              <a:grpSpLocks/>
            </p:cNvGrpSpPr>
            <p:nvPr/>
          </p:nvGrpSpPr>
          <p:grpSpPr bwMode="auto">
            <a:xfrm>
              <a:off x="1746" y="3338"/>
              <a:ext cx="226" cy="182"/>
              <a:chOff x="1791" y="2840"/>
              <a:chExt cx="226" cy="182"/>
            </a:xfrm>
          </p:grpSpPr>
          <p:sp>
            <p:nvSpPr>
              <p:cNvPr id="13364" name="Oval 95"/>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5" name="Text Box 96"/>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6</a:t>
                </a:r>
              </a:p>
            </p:txBody>
          </p:sp>
        </p:grpSp>
        <p:grpSp>
          <p:nvGrpSpPr>
            <p:cNvPr id="13349" name="Group 97"/>
            <p:cNvGrpSpPr>
              <a:grpSpLocks/>
            </p:cNvGrpSpPr>
            <p:nvPr/>
          </p:nvGrpSpPr>
          <p:grpSpPr bwMode="auto">
            <a:xfrm>
              <a:off x="2199" y="3338"/>
              <a:ext cx="226" cy="182"/>
              <a:chOff x="1791" y="2840"/>
              <a:chExt cx="226" cy="182"/>
            </a:xfrm>
          </p:grpSpPr>
          <p:sp>
            <p:nvSpPr>
              <p:cNvPr id="13362" name="Oval 98"/>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63" name="Text Box 99"/>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sp>
          <p:nvSpPr>
            <p:cNvPr id="13350" name="Line 100"/>
            <p:cNvSpPr>
              <a:spLocks noChangeShapeType="1"/>
            </p:cNvSpPr>
            <p:nvPr/>
          </p:nvSpPr>
          <p:spPr bwMode="auto">
            <a:xfrm>
              <a:off x="1474" y="2885"/>
              <a:ext cx="272"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51" name="Line 101"/>
            <p:cNvSpPr>
              <a:spLocks noChangeShapeType="1"/>
            </p:cNvSpPr>
            <p:nvPr/>
          </p:nvSpPr>
          <p:spPr bwMode="auto">
            <a:xfrm>
              <a:off x="1927" y="2885"/>
              <a:ext cx="272"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52" name="Line 102"/>
            <p:cNvSpPr>
              <a:spLocks noChangeShapeType="1"/>
            </p:cNvSpPr>
            <p:nvPr/>
          </p:nvSpPr>
          <p:spPr bwMode="auto">
            <a:xfrm>
              <a:off x="1474" y="3429"/>
              <a:ext cx="272"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53" name="Line 103"/>
            <p:cNvSpPr>
              <a:spLocks noChangeShapeType="1"/>
            </p:cNvSpPr>
            <p:nvPr/>
          </p:nvSpPr>
          <p:spPr bwMode="auto">
            <a:xfrm>
              <a:off x="1927" y="3429"/>
              <a:ext cx="272"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54" name="Line 104"/>
            <p:cNvSpPr>
              <a:spLocks noChangeShapeType="1"/>
            </p:cNvSpPr>
            <p:nvPr/>
          </p:nvSpPr>
          <p:spPr bwMode="auto">
            <a:xfrm>
              <a:off x="1383" y="2976"/>
              <a:ext cx="0" cy="3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55" name="Line 105"/>
            <p:cNvSpPr>
              <a:spLocks noChangeShapeType="1"/>
            </p:cNvSpPr>
            <p:nvPr/>
          </p:nvSpPr>
          <p:spPr bwMode="auto">
            <a:xfrm>
              <a:off x="1836" y="2976"/>
              <a:ext cx="0" cy="3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56" name="Line 106"/>
            <p:cNvSpPr>
              <a:spLocks noChangeShapeType="1"/>
            </p:cNvSpPr>
            <p:nvPr/>
          </p:nvSpPr>
          <p:spPr bwMode="auto">
            <a:xfrm>
              <a:off x="2290" y="2976"/>
              <a:ext cx="0" cy="362"/>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57" name="Line 107"/>
            <p:cNvSpPr>
              <a:spLocks noChangeShapeType="1"/>
            </p:cNvSpPr>
            <p:nvPr/>
          </p:nvSpPr>
          <p:spPr bwMode="auto">
            <a:xfrm flipH="1">
              <a:off x="1428" y="2976"/>
              <a:ext cx="363" cy="40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58" name="Line 108"/>
            <p:cNvSpPr>
              <a:spLocks noChangeShapeType="1"/>
            </p:cNvSpPr>
            <p:nvPr/>
          </p:nvSpPr>
          <p:spPr bwMode="auto">
            <a:xfrm flipH="1">
              <a:off x="1882" y="2976"/>
              <a:ext cx="363" cy="408"/>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59" name="Line 109"/>
            <p:cNvSpPr>
              <a:spLocks noChangeShapeType="1"/>
            </p:cNvSpPr>
            <p:nvPr/>
          </p:nvSpPr>
          <p:spPr bwMode="auto">
            <a:xfrm>
              <a:off x="1474" y="2930"/>
              <a:ext cx="771" cy="408"/>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cxnSp>
          <p:nvCxnSpPr>
            <p:cNvPr id="13360" name="AutoShape 110"/>
            <p:cNvCxnSpPr>
              <a:cxnSpLocks noChangeShapeType="1"/>
              <a:stCxn id="13367" idx="2"/>
              <a:endCxn id="13362" idx="4"/>
            </p:cNvCxnSpPr>
            <p:nvPr/>
          </p:nvCxnSpPr>
          <p:spPr bwMode="auto">
            <a:xfrm rot="16200000" flipH="1">
              <a:off x="1843" y="3073"/>
              <a:ext cx="9" cy="885"/>
            </a:xfrm>
            <a:prstGeom prst="curvedConnector3">
              <a:avLst>
                <a:gd name="adj1" fmla="val 1700000"/>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cxnSp>
        <p:cxnSp>
          <p:nvCxnSpPr>
            <p:cNvPr id="13361" name="AutoShape 111"/>
            <p:cNvCxnSpPr>
              <a:cxnSpLocks noChangeShapeType="1"/>
              <a:stCxn id="13373" idx="0"/>
              <a:endCxn id="13369" idx="0"/>
            </p:cNvCxnSpPr>
            <p:nvPr/>
          </p:nvCxnSpPr>
          <p:spPr bwMode="auto">
            <a:xfrm rot="5400000" flipV="1">
              <a:off x="1858" y="2341"/>
              <a:ext cx="1" cy="907"/>
            </a:xfrm>
            <a:prstGeom prst="curvedConnector3">
              <a:avLst>
                <a:gd name="adj1" fmla="val -14400005"/>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grpSp>
      <p:grpSp>
        <p:nvGrpSpPr>
          <p:cNvPr id="13319" name="Group 112"/>
          <p:cNvGrpSpPr>
            <a:grpSpLocks/>
          </p:cNvGrpSpPr>
          <p:nvPr/>
        </p:nvGrpSpPr>
        <p:grpSpPr bwMode="auto">
          <a:xfrm>
            <a:off x="5435600" y="4076700"/>
            <a:ext cx="1725613" cy="1798638"/>
            <a:chOff x="3424" y="2568"/>
            <a:chExt cx="1087" cy="1133"/>
          </a:xfrm>
        </p:grpSpPr>
        <p:grpSp>
          <p:nvGrpSpPr>
            <p:cNvPr id="13320" name="Group 113"/>
            <p:cNvGrpSpPr>
              <a:grpSpLocks/>
            </p:cNvGrpSpPr>
            <p:nvPr/>
          </p:nvGrpSpPr>
          <p:grpSpPr bwMode="auto">
            <a:xfrm>
              <a:off x="3424" y="2975"/>
              <a:ext cx="226" cy="182"/>
              <a:chOff x="1791" y="2840"/>
              <a:chExt cx="226" cy="182"/>
            </a:xfrm>
          </p:grpSpPr>
          <p:sp>
            <p:nvSpPr>
              <p:cNvPr id="13342" name="Oval 114"/>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3" name="Text Box 115"/>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grpSp>
          <p:nvGrpSpPr>
            <p:cNvPr id="13321" name="Group 116"/>
            <p:cNvGrpSpPr>
              <a:grpSpLocks/>
            </p:cNvGrpSpPr>
            <p:nvPr/>
          </p:nvGrpSpPr>
          <p:grpSpPr bwMode="auto">
            <a:xfrm>
              <a:off x="3877" y="2975"/>
              <a:ext cx="226" cy="182"/>
              <a:chOff x="1791" y="2840"/>
              <a:chExt cx="226" cy="182"/>
            </a:xfrm>
          </p:grpSpPr>
          <p:sp>
            <p:nvSpPr>
              <p:cNvPr id="13340" name="Oval 117"/>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41" name="Text Box 118"/>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10</a:t>
                </a:r>
              </a:p>
            </p:txBody>
          </p:sp>
        </p:grpSp>
        <p:grpSp>
          <p:nvGrpSpPr>
            <p:cNvPr id="13322" name="Group 119"/>
            <p:cNvGrpSpPr>
              <a:grpSpLocks/>
            </p:cNvGrpSpPr>
            <p:nvPr/>
          </p:nvGrpSpPr>
          <p:grpSpPr bwMode="auto">
            <a:xfrm>
              <a:off x="3424" y="3519"/>
              <a:ext cx="226" cy="182"/>
              <a:chOff x="1791" y="2840"/>
              <a:chExt cx="226" cy="182"/>
            </a:xfrm>
          </p:grpSpPr>
          <p:sp>
            <p:nvSpPr>
              <p:cNvPr id="13338" name="Oval 120"/>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39" name="Text Box 121"/>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grpSp>
        <p:grpSp>
          <p:nvGrpSpPr>
            <p:cNvPr id="13323" name="Group 122"/>
            <p:cNvGrpSpPr>
              <a:grpSpLocks/>
            </p:cNvGrpSpPr>
            <p:nvPr/>
          </p:nvGrpSpPr>
          <p:grpSpPr bwMode="auto">
            <a:xfrm>
              <a:off x="3877" y="3519"/>
              <a:ext cx="226" cy="182"/>
              <a:chOff x="1791" y="2840"/>
              <a:chExt cx="226" cy="182"/>
            </a:xfrm>
          </p:grpSpPr>
          <p:sp>
            <p:nvSpPr>
              <p:cNvPr id="13336" name="Oval 123"/>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37" name="Text Box 124"/>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11</a:t>
                </a:r>
              </a:p>
            </p:txBody>
          </p:sp>
        </p:grpSp>
        <p:sp>
          <p:nvSpPr>
            <p:cNvPr id="13324" name="Line 125"/>
            <p:cNvSpPr>
              <a:spLocks noChangeShapeType="1"/>
            </p:cNvSpPr>
            <p:nvPr/>
          </p:nvSpPr>
          <p:spPr bwMode="auto">
            <a:xfrm>
              <a:off x="3605" y="3066"/>
              <a:ext cx="272"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25" name="Line 126"/>
            <p:cNvSpPr>
              <a:spLocks noChangeShapeType="1"/>
            </p:cNvSpPr>
            <p:nvPr/>
          </p:nvSpPr>
          <p:spPr bwMode="auto">
            <a:xfrm>
              <a:off x="3605" y="3610"/>
              <a:ext cx="272" cy="0"/>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26" name="Line 127"/>
            <p:cNvSpPr>
              <a:spLocks noChangeShapeType="1"/>
            </p:cNvSpPr>
            <p:nvPr/>
          </p:nvSpPr>
          <p:spPr bwMode="auto">
            <a:xfrm>
              <a:off x="3514" y="3157"/>
              <a:ext cx="0" cy="3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7" name="Line 128"/>
            <p:cNvSpPr>
              <a:spLocks noChangeShapeType="1"/>
            </p:cNvSpPr>
            <p:nvPr/>
          </p:nvSpPr>
          <p:spPr bwMode="auto">
            <a:xfrm>
              <a:off x="3968" y="3157"/>
              <a:ext cx="0" cy="3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8" name="Line 129"/>
            <p:cNvSpPr>
              <a:spLocks noChangeShapeType="1"/>
            </p:cNvSpPr>
            <p:nvPr/>
          </p:nvSpPr>
          <p:spPr bwMode="auto">
            <a:xfrm flipH="1">
              <a:off x="3560" y="3157"/>
              <a:ext cx="363" cy="40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29" name="Line 130"/>
            <p:cNvSpPr>
              <a:spLocks noChangeShapeType="1"/>
            </p:cNvSpPr>
            <p:nvPr/>
          </p:nvSpPr>
          <p:spPr bwMode="auto">
            <a:xfrm>
              <a:off x="3560" y="3112"/>
              <a:ext cx="363" cy="408"/>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3330" name="Group 131"/>
            <p:cNvGrpSpPr>
              <a:grpSpLocks/>
            </p:cNvGrpSpPr>
            <p:nvPr/>
          </p:nvGrpSpPr>
          <p:grpSpPr bwMode="auto">
            <a:xfrm>
              <a:off x="4285" y="2568"/>
              <a:ext cx="226" cy="182"/>
              <a:chOff x="1791" y="2840"/>
              <a:chExt cx="226" cy="182"/>
            </a:xfrm>
          </p:grpSpPr>
          <p:sp>
            <p:nvSpPr>
              <p:cNvPr id="13334" name="Oval 132"/>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3335" name="Text Box 133"/>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9</a:t>
                </a:r>
              </a:p>
            </p:txBody>
          </p:sp>
        </p:grpSp>
        <p:sp>
          <p:nvSpPr>
            <p:cNvPr id="13331" name="Line 134"/>
            <p:cNvSpPr>
              <a:spLocks noChangeShapeType="1"/>
            </p:cNvSpPr>
            <p:nvPr/>
          </p:nvSpPr>
          <p:spPr bwMode="auto">
            <a:xfrm flipH="1">
              <a:off x="4013" y="2749"/>
              <a:ext cx="318" cy="272"/>
            </a:xfrm>
            <a:prstGeom prst="line">
              <a:avLst/>
            </a:prstGeom>
            <a:noFill/>
            <a:ln w="9525">
              <a:solidFill>
                <a:schemeClr val="tx1"/>
              </a:solidFill>
              <a:round/>
              <a:headEnd type="triangle" w="med" len="me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332" name="Line 135"/>
            <p:cNvSpPr>
              <a:spLocks noChangeShapeType="1"/>
            </p:cNvSpPr>
            <p:nvPr/>
          </p:nvSpPr>
          <p:spPr bwMode="auto">
            <a:xfrm flipV="1">
              <a:off x="3560" y="2658"/>
              <a:ext cx="725" cy="31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3333" name="Line 136"/>
            <p:cNvSpPr>
              <a:spLocks noChangeShapeType="1"/>
            </p:cNvSpPr>
            <p:nvPr/>
          </p:nvSpPr>
          <p:spPr bwMode="auto">
            <a:xfrm flipV="1">
              <a:off x="4059" y="2749"/>
              <a:ext cx="363" cy="8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43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A434D06-74CA-8F45-909D-231E11C48564}" type="slidenum">
              <a:rPr lang="en-US" sz="1400" b="0"/>
              <a:pPr/>
              <a:t>12</a:t>
            </a:fld>
            <a:endParaRPr lang="en-US" sz="1400" b="0"/>
          </a:p>
        </p:txBody>
      </p:sp>
      <p:sp>
        <p:nvSpPr>
          <p:cNvPr id="14340" name="Rectangle 2"/>
          <p:cNvSpPr>
            <a:spLocks noGrp="1" noChangeArrowheads="1"/>
          </p:cNvSpPr>
          <p:nvPr>
            <p:ph type="title"/>
          </p:nvPr>
        </p:nvSpPr>
        <p:spPr>
          <a:xfrm>
            <a:off x="684213" y="-100013"/>
            <a:ext cx="7772400" cy="1143001"/>
          </a:xfrm>
        </p:spPr>
        <p:txBody>
          <a:bodyPr/>
          <a:lstStyle/>
          <a:p>
            <a:r>
              <a:rPr lang="en-US">
                <a:latin typeface="Arial Narrow" charset="0"/>
              </a:rPr>
              <a:t>Example</a:t>
            </a:r>
            <a:endParaRPr lang="en-US" sz="2400">
              <a:latin typeface="Arial Narrow" charset="0"/>
            </a:endParaRPr>
          </a:p>
        </p:txBody>
      </p:sp>
      <p:grpSp>
        <p:nvGrpSpPr>
          <p:cNvPr id="14341" name="Group 3"/>
          <p:cNvGrpSpPr>
            <a:grpSpLocks/>
          </p:cNvGrpSpPr>
          <p:nvPr/>
        </p:nvGrpSpPr>
        <p:grpSpPr bwMode="auto">
          <a:xfrm>
            <a:off x="303213" y="1733550"/>
            <a:ext cx="3743325" cy="3168650"/>
            <a:chOff x="2835" y="1888"/>
            <a:chExt cx="2540" cy="2223"/>
          </a:xfrm>
        </p:grpSpPr>
        <p:sp>
          <p:nvSpPr>
            <p:cNvPr id="14376" name="Text Box 4"/>
            <p:cNvSpPr txBox="1">
              <a:spLocks noChangeArrowheads="1"/>
            </p:cNvSpPr>
            <p:nvPr/>
          </p:nvSpPr>
          <p:spPr bwMode="auto">
            <a:xfrm>
              <a:off x="2835" y="2404"/>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1</a:t>
              </a:r>
            </a:p>
          </p:txBody>
        </p:sp>
        <p:sp>
          <p:nvSpPr>
            <p:cNvPr id="14377" name="Text Box 5"/>
            <p:cNvSpPr txBox="1">
              <a:spLocks noChangeArrowheads="1"/>
            </p:cNvSpPr>
            <p:nvPr/>
          </p:nvSpPr>
          <p:spPr bwMode="auto">
            <a:xfrm>
              <a:off x="2835" y="2769"/>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2</a:t>
              </a:r>
            </a:p>
          </p:txBody>
        </p:sp>
        <p:sp>
          <p:nvSpPr>
            <p:cNvPr id="14378" name="Text Box 6"/>
            <p:cNvSpPr txBox="1">
              <a:spLocks noChangeArrowheads="1"/>
            </p:cNvSpPr>
            <p:nvPr/>
          </p:nvSpPr>
          <p:spPr bwMode="auto">
            <a:xfrm>
              <a:off x="2835" y="3165"/>
              <a:ext cx="404"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3</a:t>
              </a:r>
            </a:p>
          </p:txBody>
        </p:sp>
        <p:sp>
          <p:nvSpPr>
            <p:cNvPr id="14379" name="Text Box 7"/>
            <p:cNvSpPr txBox="1">
              <a:spLocks noChangeArrowheads="1"/>
            </p:cNvSpPr>
            <p:nvPr/>
          </p:nvSpPr>
          <p:spPr bwMode="auto">
            <a:xfrm>
              <a:off x="2835" y="3533"/>
              <a:ext cx="404"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4</a:t>
              </a:r>
            </a:p>
          </p:txBody>
        </p:sp>
        <p:grpSp>
          <p:nvGrpSpPr>
            <p:cNvPr id="14380" name="Group 8"/>
            <p:cNvGrpSpPr>
              <a:grpSpLocks/>
            </p:cNvGrpSpPr>
            <p:nvPr/>
          </p:nvGrpSpPr>
          <p:grpSpPr bwMode="auto">
            <a:xfrm>
              <a:off x="3402" y="2740"/>
              <a:ext cx="216" cy="214"/>
              <a:chOff x="1565" y="1298"/>
              <a:chExt cx="363" cy="318"/>
            </a:xfrm>
          </p:grpSpPr>
          <p:sp>
            <p:nvSpPr>
              <p:cNvPr id="14451" name="Oval 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52" name="Text Box 10"/>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1" name="Group 11"/>
            <p:cNvGrpSpPr>
              <a:grpSpLocks/>
            </p:cNvGrpSpPr>
            <p:nvPr/>
          </p:nvGrpSpPr>
          <p:grpSpPr bwMode="auto">
            <a:xfrm>
              <a:off x="3924" y="3098"/>
              <a:ext cx="216" cy="213"/>
              <a:chOff x="1565" y="1298"/>
              <a:chExt cx="363" cy="318"/>
            </a:xfrm>
          </p:grpSpPr>
          <p:sp>
            <p:nvSpPr>
              <p:cNvPr id="14449" name="Oval 12"/>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50" name="Text Box 13"/>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2" name="Group 14"/>
            <p:cNvGrpSpPr>
              <a:grpSpLocks/>
            </p:cNvGrpSpPr>
            <p:nvPr/>
          </p:nvGrpSpPr>
          <p:grpSpPr bwMode="auto">
            <a:xfrm>
              <a:off x="4649" y="3490"/>
              <a:ext cx="216" cy="213"/>
              <a:chOff x="1565" y="1298"/>
              <a:chExt cx="363" cy="318"/>
            </a:xfrm>
          </p:grpSpPr>
          <p:sp>
            <p:nvSpPr>
              <p:cNvPr id="14447" name="Oval 15"/>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48" name="Text Box 16"/>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3" name="Group 17"/>
            <p:cNvGrpSpPr>
              <a:grpSpLocks/>
            </p:cNvGrpSpPr>
            <p:nvPr/>
          </p:nvGrpSpPr>
          <p:grpSpPr bwMode="auto">
            <a:xfrm>
              <a:off x="4947" y="2738"/>
              <a:ext cx="216" cy="214"/>
              <a:chOff x="1565" y="1298"/>
              <a:chExt cx="363" cy="318"/>
            </a:xfrm>
          </p:grpSpPr>
          <p:sp>
            <p:nvSpPr>
              <p:cNvPr id="14445" name="Oval 18"/>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46" name="Text Box 19"/>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&lt;</a:t>
                </a:r>
              </a:p>
            </p:txBody>
          </p:sp>
        </p:grpSp>
        <p:grpSp>
          <p:nvGrpSpPr>
            <p:cNvPr id="14384" name="Group 20"/>
            <p:cNvGrpSpPr>
              <a:grpSpLocks/>
            </p:cNvGrpSpPr>
            <p:nvPr/>
          </p:nvGrpSpPr>
          <p:grpSpPr bwMode="auto">
            <a:xfrm>
              <a:off x="3563" y="3106"/>
              <a:ext cx="216" cy="213"/>
              <a:chOff x="1565" y="1298"/>
              <a:chExt cx="363" cy="318"/>
            </a:xfrm>
          </p:grpSpPr>
          <p:sp>
            <p:nvSpPr>
              <p:cNvPr id="14443" name="Oval 21"/>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44" name="Text Box 22"/>
              <p:cNvSpPr txBox="1">
                <a:spLocks noChangeArrowheads="1"/>
              </p:cNvSpPr>
              <p:nvPr/>
            </p:nvSpPr>
            <p:spPr bwMode="auto">
              <a:xfrm>
                <a:off x="1565" y="1345"/>
                <a:ext cx="363"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5" name="Group 23"/>
            <p:cNvGrpSpPr>
              <a:grpSpLocks/>
            </p:cNvGrpSpPr>
            <p:nvPr/>
          </p:nvGrpSpPr>
          <p:grpSpPr bwMode="auto">
            <a:xfrm>
              <a:off x="3753" y="3501"/>
              <a:ext cx="216" cy="214"/>
              <a:chOff x="1565" y="1298"/>
              <a:chExt cx="363" cy="318"/>
            </a:xfrm>
          </p:grpSpPr>
          <p:sp>
            <p:nvSpPr>
              <p:cNvPr id="14441" name="Oval 24"/>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42" name="Text Box 25"/>
              <p:cNvSpPr txBox="1">
                <a:spLocks noChangeArrowheads="1"/>
              </p:cNvSpPr>
              <p:nvPr/>
            </p:nvSpPr>
            <p:spPr bwMode="auto">
              <a:xfrm>
                <a:off x="1565" y="1343"/>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6" name="Group 26"/>
            <p:cNvGrpSpPr>
              <a:grpSpLocks/>
            </p:cNvGrpSpPr>
            <p:nvPr/>
          </p:nvGrpSpPr>
          <p:grpSpPr bwMode="auto">
            <a:xfrm>
              <a:off x="3239" y="2344"/>
              <a:ext cx="216" cy="214"/>
              <a:chOff x="1565" y="1298"/>
              <a:chExt cx="363" cy="318"/>
            </a:xfrm>
          </p:grpSpPr>
          <p:sp>
            <p:nvSpPr>
              <p:cNvPr id="14439" name="Oval 27"/>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40" name="Text Box 28"/>
              <p:cNvSpPr txBox="1">
                <a:spLocks noChangeArrowheads="1"/>
              </p:cNvSpPr>
              <p:nvPr/>
            </p:nvSpPr>
            <p:spPr bwMode="auto">
              <a:xfrm>
                <a:off x="1565" y="1346"/>
                <a:ext cx="363" cy="2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7" name="Group 29"/>
            <p:cNvGrpSpPr>
              <a:grpSpLocks/>
            </p:cNvGrpSpPr>
            <p:nvPr/>
          </p:nvGrpSpPr>
          <p:grpSpPr bwMode="auto">
            <a:xfrm>
              <a:off x="3618" y="2344"/>
              <a:ext cx="216" cy="214"/>
              <a:chOff x="1565" y="1298"/>
              <a:chExt cx="363" cy="318"/>
            </a:xfrm>
          </p:grpSpPr>
          <p:sp>
            <p:nvSpPr>
              <p:cNvPr id="14437" name="Oval 30"/>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38" name="Text Box 31"/>
              <p:cNvSpPr txBox="1">
                <a:spLocks noChangeArrowheads="1"/>
              </p:cNvSpPr>
              <p:nvPr/>
            </p:nvSpPr>
            <p:spPr bwMode="auto">
              <a:xfrm>
                <a:off x="1565" y="1346"/>
                <a:ext cx="363" cy="2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8" name="Group 32"/>
            <p:cNvGrpSpPr>
              <a:grpSpLocks/>
            </p:cNvGrpSpPr>
            <p:nvPr/>
          </p:nvGrpSpPr>
          <p:grpSpPr bwMode="auto">
            <a:xfrm>
              <a:off x="4085" y="2702"/>
              <a:ext cx="216" cy="214"/>
              <a:chOff x="1565" y="1298"/>
              <a:chExt cx="363" cy="318"/>
            </a:xfrm>
          </p:grpSpPr>
          <p:sp>
            <p:nvSpPr>
              <p:cNvPr id="14435" name="Oval 33"/>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36" name="Text Box 34"/>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89" name="Group 35"/>
            <p:cNvGrpSpPr>
              <a:grpSpLocks/>
            </p:cNvGrpSpPr>
            <p:nvPr/>
          </p:nvGrpSpPr>
          <p:grpSpPr bwMode="auto">
            <a:xfrm>
              <a:off x="4649" y="3094"/>
              <a:ext cx="216" cy="214"/>
              <a:chOff x="1565" y="1298"/>
              <a:chExt cx="363" cy="318"/>
            </a:xfrm>
          </p:grpSpPr>
          <p:sp>
            <p:nvSpPr>
              <p:cNvPr id="14433" name="Oval 36"/>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34" name="Text Box 37"/>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90" name="Group 38"/>
            <p:cNvGrpSpPr>
              <a:grpSpLocks/>
            </p:cNvGrpSpPr>
            <p:nvPr/>
          </p:nvGrpSpPr>
          <p:grpSpPr bwMode="auto">
            <a:xfrm>
              <a:off x="4947" y="2342"/>
              <a:ext cx="216" cy="214"/>
              <a:chOff x="1565" y="1298"/>
              <a:chExt cx="363" cy="318"/>
            </a:xfrm>
          </p:grpSpPr>
          <p:sp>
            <p:nvSpPr>
              <p:cNvPr id="14431" name="Oval 39"/>
              <p:cNvSpPr>
                <a:spLocks noChangeArrowheads="1"/>
              </p:cNvSpPr>
              <p:nvPr/>
            </p:nvSpPr>
            <p:spPr bwMode="auto">
              <a:xfrm>
                <a:off x="1565" y="1298"/>
                <a:ext cx="318" cy="31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32" name="Text Box 40"/>
              <p:cNvSpPr txBox="1">
                <a:spLocks noChangeArrowheads="1"/>
              </p:cNvSpPr>
              <p:nvPr/>
            </p:nvSpPr>
            <p:spPr bwMode="auto">
              <a:xfrm>
                <a:off x="1565" y="1346"/>
                <a:ext cx="363" cy="2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grpSp>
          <p:nvGrpSpPr>
            <p:cNvPr id="14391" name="Group 41"/>
            <p:cNvGrpSpPr>
              <a:grpSpLocks/>
            </p:cNvGrpSpPr>
            <p:nvPr/>
          </p:nvGrpSpPr>
          <p:grpSpPr bwMode="auto">
            <a:xfrm>
              <a:off x="4238" y="1888"/>
              <a:ext cx="351" cy="213"/>
              <a:chOff x="2426" y="1071"/>
              <a:chExt cx="590" cy="318"/>
            </a:xfrm>
          </p:grpSpPr>
          <p:sp>
            <p:nvSpPr>
              <p:cNvPr id="14429" name="Oval 42"/>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30" name="Text Box 43"/>
              <p:cNvSpPr txBox="1">
                <a:spLocks noChangeArrowheads="1"/>
              </p:cNvSpPr>
              <p:nvPr/>
            </p:nvSpPr>
            <p:spPr bwMode="auto">
              <a:xfrm>
                <a:off x="2426" y="1116"/>
                <a:ext cx="590"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grpSp>
          <p:nvGrpSpPr>
            <p:cNvPr id="14392" name="Group 44"/>
            <p:cNvGrpSpPr>
              <a:grpSpLocks/>
            </p:cNvGrpSpPr>
            <p:nvPr/>
          </p:nvGrpSpPr>
          <p:grpSpPr bwMode="auto">
            <a:xfrm>
              <a:off x="4238" y="3898"/>
              <a:ext cx="351" cy="213"/>
              <a:chOff x="2426" y="1071"/>
              <a:chExt cx="590" cy="318"/>
            </a:xfrm>
          </p:grpSpPr>
          <p:sp>
            <p:nvSpPr>
              <p:cNvPr id="14427" name="Oval 45"/>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428" name="Text Box 46"/>
              <p:cNvSpPr txBox="1">
                <a:spLocks noChangeArrowheads="1"/>
              </p:cNvSpPr>
              <p:nvPr/>
            </p:nvSpPr>
            <p:spPr bwMode="auto">
              <a:xfrm>
                <a:off x="2426" y="1116"/>
                <a:ext cx="590" cy="25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sp>
          <p:nvSpPr>
            <p:cNvPr id="14393" name="Line 47"/>
            <p:cNvSpPr>
              <a:spLocks noChangeShapeType="1"/>
            </p:cNvSpPr>
            <p:nvPr/>
          </p:nvSpPr>
          <p:spPr bwMode="auto">
            <a:xfrm flipH="1">
              <a:off x="3347" y="1980"/>
              <a:ext cx="973" cy="36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394" name="Line 48"/>
            <p:cNvSpPr>
              <a:spLocks noChangeShapeType="1"/>
            </p:cNvSpPr>
            <p:nvPr/>
          </p:nvSpPr>
          <p:spPr bwMode="auto">
            <a:xfrm flipH="1">
              <a:off x="3725" y="2040"/>
              <a:ext cx="595" cy="30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395" name="Line 49"/>
            <p:cNvSpPr>
              <a:spLocks noChangeShapeType="1"/>
            </p:cNvSpPr>
            <p:nvPr/>
          </p:nvSpPr>
          <p:spPr bwMode="auto">
            <a:xfrm flipH="1">
              <a:off x="4187" y="2101"/>
              <a:ext cx="186" cy="60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396" name="Line 50"/>
            <p:cNvSpPr>
              <a:spLocks noChangeShapeType="1"/>
            </p:cNvSpPr>
            <p:nvPr/>
          </p:nvSpPr>
          <p:spPr bwMode="auto">
            <a:xfrm>
              <a:off x="4481" y="2070"/>
              <a:ext cx="268" cy="102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397" name="Line 51"/>
            <p:cNvSpPr>
              <a:spLocks noChangeShapeType="1"/>
            </p:cNvSpPr>
            <p:nvPr/>
          </p:nvSpPr>
          <p:spPr bwMode="auto">
            <a:xfrm>
              <a:off x="4509" y="2010"/>
              <a:ext cx="536" cy="33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398" name="Line 52"/>
            <p:cNvSpPr>
              <a:spLocks noChangeShapeType="1"/>
            </p:cNvSpPr>
            <p:nvPr/>
          </p:nvSpPr>
          <p:spPr bwMode="auto">
            <a:xfrm>
              <a:off x="3347" y="2558"/>
              <a:ext cx="108"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399" name="Line 53"/>
            <p:cNvSpPr>
              <a:spLocks noChangeShapeType="1"/>
            </p:cNvSpPr>
            <p:nvPr/>
          </p:nvSpPr>
          <p:spPr bwMode="auto">
            <a:xfrm flipH="1">
              <a:off x="3537" y="2558"/>
              <a:ext cx="16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0" name="Line 54"/>
            <p:cNvSpPr>
              <a:spLocks noChangeShapeType="1"/>
            </p:cNvSpPr>
            <p:nvPr/>
          </p:nvSpPr>
          <p:spPr bwMode="auto">
            <a:xfrm flipH="1">
              <a:off x="4058" y="2916"/>
              <a:ext cx="8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1" name="Line 55"/>
            <p:cNvSpPr>
              <a:spLocks noChangeShapeType="1"/>
            </p:cNvSpPr>
            <p:nvPr/>
          </p:nvSpPr>
          <p:spPr bwMode="auto">
            <a:xfrm>
              <a:off x="4757" y="3308"/>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2" name="Line 56"/>
            <p:cNvSpPr>
              <a:spLocks noChangeShapeType="1"/>
            </p:cNvSpPr>
            <p:nvPr/>
          </p:nvSpPr>
          <p:spPr bwMode="auto">
            <a:xfrm>
              <a:off x="5054" y="2556"/>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3" name="Line 57"/>
            <p:cNvSpPr>
              <a:spLocks noChangeShapeType="1"/>
            </p:cNvSpPr>
            <p:nvPr/>
          </p:nvSpPr>
          <p:spPr bwMode="auto">
            <a:xfrm>
              <a:off x="3510" y="2953"/>
              <a:ext cx="108" cy="18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4" name="Line 58"/>
            <p:cNvSpPr>
              <a:spLocks noChangeShapeType="1"/>
            </p:cNvSpPr>
            <p:nvPr/>
          </p:nvSpPr>
          <p:spPr bwMode="auto">
            <a:xfrm>
              <a:off x="3671" y="3319"/>
              <a:ext cx="135" cy="21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5" name="Line 59"/>
            <p:cNvSpPr>
              <a:spLocks noChangeShapeType="1"/>
            </p:cNvSpPr>
            <p:nvPr/>
          </p:nvSpPr>
          <p:spPr bwMode="auto">
            <a:xfrm flipH="1">
              <a:off x="3887" y="3326"/>
              <a:ext cx="102" cy="17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14406" name="Line 60"/>
            <p:cNvSpPr>
              <a:spLocks noChangeShapeType="1"/>
            </p:cNvSpPr>
            <p:nvPr/>
          </p:nvSpPr>
          <p:spPr bwMode="auto">
            <a:xfrm>
              <a:off x="3914" y="3684"/>
              <a:ext cx="432" cy="24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07" name="Line 61"/>
            <p:cNvSpPr>
              <a:spLocks noChangeShapeType="1"/>
            </p:cNvSpPr>
            <p:nvPr/>
          </p:nvSpPr>
          <p:spPr bwMode="auto">
            <a:xfrm flipH="1">
              <a:off x="4428" y="3719"/>
              <a:ext cx="321" cy="179"/>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08" name="Line 62"/>
            <p:cNvSpPr>
              <a:spLocks noChangeShapeType="1"/>
            </p:cNvSpPr>
            <p:nvPr/>
          </p:nvSpPr>
          <p:spPr bwMode="auto">
            <a:xfrm flipH="1">
              <a:off x="5019" y="2951"/>
              <a:ext cx="8" cy="76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09" name="Text Box 63"/>
            <p:cNvSpPr txBox="1">
              <a:spLocks noChangeArrowheads="1"/>
            </p:cNvSpPr>
            <p:nvPr/>
          </p:nvSpPr>
          <p:spPr bwMode="auto">
            <a:xfrm>
              <a:off x="4397" y="1888"/>
              <a:ext cx="274"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0</a:t>
              </a:r>
            </a:p>
          </p:txBody>
        </p:sp>
        <p:sp>
          <p:nvSpPr>
            <p:cNvPr id="14410" name="Text Box 64"/>
            <p:cNvSpPr txBox="1">
              <a:spLocks noChangeArrowheads="1"/>
            </p:cNvSpPr>
            <p:nvPr/>
          </p:nvSpPr>
          <p:spPr bwMode="auto">
            <a:xfrm>
              <a:off x="3295" y="2313"/>
              <a:ext cx="268"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14411" name="Text Box 65"/>
            <p:cNvSpPr txBox="1">
              <a:spLocks noChangeArrowheads="1"/>
            </p:cNvSpPr>
            <p:nvPr/>
          </p:nvSpPr>
          <p:spPr bwMode="auto">
            <a:xfrm>
              <a:off x="3725" y="2313"/>
              <a:ext cx="269"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14412" name="Text Box 66"/>
            <p:cNvSpPr txBox="1">
              <a:spLocks noChangeArrowheads="1"/>
            </p:cNvSpPr>
            <p:nvPr/>
          </p:nvSpPr>
          <p:spPr bwMode="auto">
            <a:xfrm>
              <a:off x="3482" y="2680"/>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14413" name="Text Box 67"/>
            <p:cNvSpPr txBox="1">
              <a:spLocks noChangeArrowheads="1"/>
            </p:cNvSpPr>
            <p:nvPr/>
          </p:nvSpPr>
          <p:spPr bwMode="auto">
            <a:xfrm>
              <a:off x="3645" y="3075"/>
              <a:ext cx="269"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14414" name="Text Box 68"/>
            <p:cNvSpPr txBox="1">
              <a:spLocks noChangeArrowheads="1"/>
            </p:cNvSpPr>
            <p:nvPr/>
          </p:nvSpPr>
          <p:spPr bwMode="auto">
            <a:xfrm>
              <a:off x="3858" y="3469"/>
              <a:ext cx="271"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14415" name="Text Box 69"/>
            <p:cNvSpPr txBox="1">
              <a:spLocks noChangeArrowheads="1"/>
            </p:cNvSpPr>
            <p:nvPr/>
          </p:nvSpPr>
          <p:spPr bwMode="auto">
            <a:xfrm>
              <a:off x="4166" y="2671"/>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14416" name="Text Box 70"/>
            <p:cNvSpPr txBox="1">
              <a:spLocks noChangeArrowheads="1"/>
            </p:cNvSpPr>
            <p:nvPr/>
          </p:nvSpPr>
          <p:spPr bwMode="auto">
            <a:xfrm>
              <a:off x="4003" y="3069"/>
              <a:ext cx="271"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14417" name="Text Box 71"/>
            <p:cNvSpPr txBox="1">
              <a:spLocks noChangeArrowheads="1"/>
            </p:cNvSpPr>
            <p:nvPr/>
          </p:nvSpPr>
          <p:spPr bwMode="auto">
            <a:xfrm>
              <a:off x="4728" y="3063"/>
              <a:ext cx="272"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14418" name="Text Box 72"/>
            <p:cNvSpPr txBox="1">
              <a:spLocks noChangeArrowheads="1"/>
            </p:cNvSpPr>
            <p:nvPr/>
          </p:nvSpPr>
          <p:spPr bwMode="auto">
            <a:xfrm>
              <a:off x="4728" y="3459"/>
              <a:ext cx="272"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9</a:t>
              </a:r>
            </a:p>
          </p:txBody>
        </p:sp>
        <p:sp>
          <p:nvSpPr>
            <p:cNvPr id="14419" name="Text Box 73"/>
            <p:cNvSpPr txBox="1">
              <a:spLocks noChangeArrowheads="1"/>
            </p:cNvSpPr>
            <p:nvPr/>
          </p:nvSpPr>
          <p:spPr bwMode="auto">
            <a:xfrm>
              <a:off x="5053" y="2312"/>
              <a:ext cx="270" cy="17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14420" name="Text Box 74"/>
            <p:cNvSpPr txBox="1">
              <a:spLocks noChangeArrowheads="1"/>
            </p:cNvSpPr>
            <p:nvPr/>
          </p:nvSpPr>
          <p:spPr bwMode="auto">
            <a:xfrm>
              <a:off x="5027" y="2709"/>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14421" name="Text Box 75"/>
            <p:cNvSpPr txBox="1">
              <a:spLocks noChangeArrowheads="1"/>
            </p:cNvSpPr>
            <p:nvPr/>
          </p:nvSpPr>
          <p:spPr bwMode="auto">
            <a:xfrm>
              <a:off x="4241" y="3748"/>
              <a:ext cx="270" cy="17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a:t>
              </a:r>
            </a:p>
          </p:txBody>
        </p:sp>
        <p:sp>
          <p:nvSpPr>
            <p:cNvPr id="14422" name="Line 76"/>
            <p:cNvSpPr>
              <a:spLocks noChangeShapeType="1"/>
            </p:cNvSpPr>
            <p:nvPr/>
          </p:nvSpPr>
          <p:spPr bwMode="auto">
            <a:xfrm flipH="1">
              <a:off x="4517" y="3719"/>
              <a:ext cx="495" cy="24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23" name="Line 77"/>
            <p:cNvSpPr>
              <a:spLocks noChangeShapeType="1"/>
            </p:cNvSpPr>
            <p:nvPr/>
          </p:nvSpPr>
          <p:spPr bwMode="auto">
            <a:xfrm>
              <a:off x="3099" y="2640"/>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24" name="Line 78"/>
            <p:cNvSpPr>
              <a:spLocks noChangeShapeType="1"/>
            </p:cNvSpPr>
            <p:nvPr/>
          </p:nvSpPr>
          <p:spPr bwMode="auto">
            <a:xfrm>
              <a:off x="3099" y="3000"/>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25" name="Line 79"/>
            <p:cNvSpPr>
              <a:spLocks noChangeShapeType="1"/>
            </p:cNvSpPr>
            <p:nvPr/>
          </p:nvSpPr>
          <p:spPr bwMode="auto">
            <a:xfrm>
              <a:off x="3099" y="3359"/>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4426" name="Line 80"/>
            <p:cNvSpPr>
              <a:spLocks noChangeShapeType="1"/>
            </p:cNvSpPr>
            <p:nvPr/>
          </p:nvSpPr>
          <p:spPr bwMode="auto">
            <a:xfrm>
              <a:off x="3099" y="3751"/>
              <a:ext cx="2276"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16" name="Group 114"/>
          <p:cNvGrpSpPr>
            <a:grpSpLocks/>
          </p:cNvGrpSpPr>
          <p:nvPr/>
        </p:nvGrpSpPr>
        <p:grpSpPr bwMode="auto">
          <a:xfrm>
            <a:off x="4481513" y="2438400"/>
            <a:ext cx="4537075" cy="2005013"/>
            <a:chOff x="1111" y="2704"/>
            <a:chExt cx="3130" cy="1271"/>
          </a:xfrm>
        </p:grpSpPr>
        <p:grpSp>
          <p:nvGrpSpPr>
            <p:cNvPr id="14343" name="Group 81"/>
            <p:cNvGrpSpPr>
              <a:grpSpLocks/>
            </p:cNvGrpSpPr>
            <p:nvPr/>
          </p:nvGrpSpPr>
          <p:grpSpPr bwMode="auto">
            <a:xfrm>
              <a:off x="1111" y="2704"/>
              <a:ext cx="227" cy="227"/>
              <a:chOff x="1111" y="2704"/>
              <a:chExt cx="227" cy="227"/>
            </a:xfrm>
          </p:grpSpPr>
          <p:sp>
            <p:nvSpPr>
              <p:cNvPr id="14374" name="Rectangle 82"/>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75" name="Text Box 83"/>
              <p:cNvSpPr txBox="1">
                <a:spLocks noChangeArrowheads="1"/>
              </p:cNvSpPr>
              <p:nvPr/>
            </p:nvSpPr>
            <p:spPr bwMode="auto">
              <a:xfrm>
                <a:off x="1111"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1</a:t>
                </a:r>
              </a:p>
            </p:txBody>
          </p:sp>
        </p:grpSp>
        <p:grpSp>
          <p:nvGrpSpPr>
            <p:cNvPr id="14344" name="Group 84"/>
            <p:cNvGrpSpPr>
              <a:grpSpLocks/>
            </p:cNvGrpSpPr>
            <p:nvPr/>
          </p:nvGrpSpPr>
          <p:grpSpPr bwMode="auto">
            <a:xfrm>
              <a:off x="1882" y="3385"/>
              <a:ext cx="227" cy="227"/>
              <a:chOff x="1519" y="2704"/>
              <a:chExt cx="227" cy="227"/>
            </a:xfrm>
          </p:grpSpPr>
          <p:sp>
            <p:nvSpPr>
              <p:cNvPr id="14372" name="Rectangle 85"/>
              <p:cNvSpPr>
                <a:spLocks noChangeArrowheads="1"/>
              </p:cNvSpPr>
              <p:nvPr/>
            </p:nvSpPr>
            <p:spPr bwMode="auto">
              <a:xfrm>
                <a:off x="1565" y="2704"/>
                <a:ext cx="136" cy="22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373" name="Text Box 86"/>
              <p:cNvSpPr txBox="1">
                <a:spLocks noChangeArrowheads="1"/>
              </p:cNvSpPr>
              <p:nvPr/>
            </p:nvSpPr>
            <p:spPr bwMode="auto">
              <a:xfrm>
                <a:off x="1519" y="2704"/>
                <a:ext cx="227" cy="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4</a:t>
                </a:r>
              </a:p>
            </p:txBody>
          </p:sp>
        </p:grpSp>
        <p:grpSp>
          <p:nvGrpSpPr>
            <p:cNvPr id="14345" name="Group 87"/>
            <p:cNvGrpSpPr>
              <a:grpSpLocks/>
            </p:cNvGrpSpPr>
            <p:nvPr/>
          </p:nvGrpSpPr>
          <p:grpSpPr bwMode="auto">
            <a:xfrm>
              <a:off x="2109" y="3748"/>
              <a:ext cx="227" cy="227"/>
              <a:chOff x="1519" y="2704"/>
              <a:chExt cx="227" cy="227"/>
            </a:xfrm>
          </p:grpSpPr>
          <p:sp>
            <p:nvSpPr>
              <p:cNvPr id="14370" name="Rectangle 88"/>
              <p:cNvSpPr>
                <a:spLocks noChangeArrowheads="1"/>
              </p:cNvSpPr>
              <p:nvPr/>
            </p:nvSpPr>
            <p:spPr bwMode="auto">
              <a:xfrm>
                <a:off x="1565" y="2704"/>
                <a:ext cx="136" cy="22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371" name="Text Box 89"/>
              <p:cNvSpPr txBox="1">
                <a:spLocks noChangeArrowheads="1"/>
              </p:cNvSpPr>
              <p:nvPr/>
            </p:nvSpPr>
            <p:spPr bwMode="auto">
              <a:xfrm>
                <a:off x="1519"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5</a:t>
                </a:r>
              </a:p>
            </p:txBody>
          </p:sp>
        </p:grpSp>
        <p:grpSp>
          <p:nvGrpSpPr>
            <p:cNvPr id="14346" name="Group 90"/>
            <p:cNvGrpSpPr>
              <a:grpSpLocks/>
            </p:cNvGrpSpPr>
            <p:nvPr/>
          </p:nvGrpSpPr>
          <p:grpSpPr bwMode="auto">
            <a:xfrm>
              <a:off x="3243" y="3748"/>
              <a:ext cx="227" cy="227"/>
              <a:chOff x="1519" y="2704"/>
              <a:chExt cx="227" cy="227"/>
            </a:xfrm>
          </p:grpSpPr>
          <p:sp>
            <p:nvSpPr>
              <p:cNvPr id="14368" name="Rectangle 91"/>
              <p:cNvSpPr>
                <a:spLocks noChangeArrowheads="1"/>
              </p:cNvSpPr>
              <p:nvPr/>
            </p:nvSpPr>
            <p:spPr bwMode="auto">
              <a:xfrm>
                <a:off x="1565" y="2704"/>
                <a:ext cx="136" cy="22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369" name="Text Box 92"/>
              <p:cNvSpPr txBox="1">
                <a:spLocks noChangeArrowheads="1"/>
              </p:cNvSpPr>
              <p:nvPr/>
            </p:nvSpPr>
            <p:spPr bwMode="auto">
              <a:xfrm>
                <a:off x="1519"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9</a:t>
                </a:r>
              </a:p>
            </p:txBody>
          </p:sp>
        </p:grpSp>
        <p:grpSp>
          <p:nvGrpSpPr>
            <p:cNvPr id="14347" name="Group 93"/>
            <p:cNvGrpSpPr>
              <a:grpSpLocks/>
            </p:cNvGrpSpPr>
            <p:nvPr/>
          </p:nvGrpSpPr>
          <p:grpSpPr bwMode="auto">
            <a:xfrm>
              <a:off x="3651" y="2704"/>
              <a:ext cx="272" cy="227"/>
              <a:chOff x="3651" y="2704"/>
              <a:chExt cx="272" cy="227"/>
            </a:xfrm>
          </p:grpSpPr>
          <p:sp>
            <p:nvSpPr>
              <p:cNvPr id="14366" name="Rectangle 94"/>
              <p:cNvSpPr>
                <a:spLocks noChangeArrowheads="1"/>
              </p:cNvSpPr>
              <p:nvPr/>
            </p:nvSpPr>
            <p:spPr bwMode="auto">
              <a:xfrm>
                <a:off x="3697" y="2704"/>
                <a:ext cx="163" cy="22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367" name="Text Box 95"/>
              <p:cNvSpPr txBox="1">
                <a:spLocks noChangeArrowheads="1"/>
              </p:cNvSpPr>
              <p:nvPr/>
            </p:nvSpPr>
            <p:spPr bwMode="auto">
              <a:xfrm>
                <a:off x="3651" y="2704"/>
                <a:ext cx="272" cy="1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10</a:t>
                </a:r>
              </a:p>
            </p:txBody>
          </p:sp>
        </p:grpSp>
        <p:grpSp>
          <p:nvGrpSpPr>
            <p:cNvPr id="14348" name="Group 96"/>
            <p:cNvGrpSpPr>
              <a:grpSpLocks/>
            </p:cNvGrpSpPr>
            <p:nvPr/>
          </p:nvGrpSpPr>
          <p:grpSpPr bwMode="auto">
            <a:xfrm>
              <a:off x="1429" y="2704"/>
              <a:ext cx="227" cy="227"/>
              <a:chOff x="1111" y="2704"/>
              <a:chExt cx="227" cy="227"/>
            </a:xfrm>
          </p:grpSpPr>
          <p:sp>
            <p:nvSpPr>
              <p:cNvPr id="14364" name="Rectangle 97"/>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65" name="Text Box 98"/>
              <p:cNvSpPr txBox="1">
                <a:spLocks noChangeArrowheads="1"/>
              </p:cNvSpPr>
              <p:nvPr/>
            </p:nvSpPr>
            <p:spPr bwMode="auto">
              <a:xfrm>
                <a:off x="1111"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2</a:t>
                </a:r>
              </a:p>
            </p:txBody>
          </p:sp>
        </p:grpSp>
        <p:grpSp>
          <p:nvGrpSpPr>
            <p:cNvPr id="14349" name="Group 99"/>
            <p:cNvGrpSpPr>
              <a:grpSpLocks/>
            </p:cNvGrpSpPr>
            <p:nvPr/>
          </p:nvGrpSpPr>
          <p:grpSpPr bwMode="auto">
            <a:xfrm>
              <a:off x="1701" y="3022"/>
              <a:ext cx="227" cy="227"/>
              <a:chOff x="1111" y="2704"/>
              <a:chExt cx="227" cy="227"/>
            </a:xfrm>
          </p:grpSpPr>
          <p:sp>
            <p:nvSpPr>
              <p:cNvPr id="14362" name="Rectangle 100"/>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63" name="Text Box 101"/>
              <p:cNvSpPr txBox="1">
                <a:spLocks noChangeArrowheads="1"/>
              </p:cNvSpPr>
              <p:nvPr/>
            </p:nvSpPr>
            <p:spPr bwMode="auto">
              <a:xfrm>
                <a:off x="1111"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3</a:t>
                </a:r>
              </a:p>
            </p:txBody>
          </p:sp>
        </p:grpSp>
        <p:grpSp>
          <p:nvGrpSpPr>
            <p:cNvPr id="14350" name="Group 102"/>
            <p:cNvGrpSpPr>
              <a:grpSpLocks/>
            </p:cNvGrpSpPr>
            <p:nvPr/>
          </p:nvGrpSpPr>
          <p:grpSpPr bwMode="auto">
            <a:xfrm>
              <a:off x="2336" y="3022"/>
              <a:ext cx="227" cy="227"/>
              <a:chOff x="1111" y="2704"/>
              <a:chExt cx="227" cy="227"/>
            </a:xfrm>
          </p:grpSpPr>
          <p:sp>
            <p:nvSpPr>
              <p:cNvPr id="14360" name="Rectangle 103"/>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61" name="Text Box 104"/>
              <p:cNvSpPr txBox="1">
                <a:spLocks noChangeArrowheads="1"/>
              </p:cNvSpPr>
              <p:nvPr/>
            </p:nvSpPr>
            <p:spPr bwMode="auto">
              <a:xfrm>
                <a:off x="1111" y="2704"/>
                <a:ext cx="227"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6</a:t>
                </a:r>
              </a:p>
            </p:txBody>
          </p:sp>
        </p:grpSp>
        <p:grpSp>
          <p:nvGrpSpPr>
            <p:cNvPr id="14351" name="Group 105"/>
            <p:cNvGrpSpPr>
              <a:grpSpLocks/>
            </p:cNvGrpSpPr>
            <p:nvPr/>
          </p:nvGrpSpPr>
          <p:grpSpPr bwMode="auto">
            <a:xfrm>
              <a:off x="2699" y="3385"/>
              <a:ext cx="227" cy="227"/>
              <a:chOff x="1111" y="2704"/>
              <a:chExt cx="227" cy="227"/>
            </a:xfrm>
          </p:grpSpPr>
          <p:sp>
            <p:nvSpPr>
              <p:cNvPr id="14358" name="Rectangle 106"/>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59" name="Text Box 107"/>
              <p:cNvSpPr txBox="1">
                <a:spLocks noChangeArrowheads="1"/>
              </p:cNvSpPr>
              <p:nvPr/>
            </p:nvSpPr>
            <p:spPr bwMode="auto">
              <a:xfrm>
                <a:off x="1111" y="2704"/>
                <a:ext cx="227" cy="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7</a:t>
                </a:r>
              </a:p>
            </p:txBody>
          </p:sp>
        </p:grpSp>
        <p:grpSp>
          <p:nvGrpSpPr>
            <p:cNvPr id="14352" name="Group 108"/>
            <p:cNvGrpSpPr>
              <a:grpSpLocks/>
            </p:cNvGrpSpPr>
            <p:nvPr/>
          </p:nvGrpSpPr>
          <p:grpSpPr bwMode="auto">
            <a:xfrm>
              <a:off x="2971" y="3385"/>
              <a:ext cx="227" cy="227"/>
              <a:chOff x="1111" y="2704"/>
              <a:chExt cx="227" cy="227"/>
            </a:xfrm>
          </p:grpSpPr>
          <p:sp>
            <p:nvSpPr>
              <p:cNvPr id="14356" name="Rectangle 109"/>
              <p:cNvSpPr>
                <a:spLocks noChangeArrowheads="1"/>
              </p:cNvSpPr>
              <p:nvPr/>
            </p:nvSpPr>
            <p:spPr bwMode="auto">
              <a:xfrm>
                <a:off x="1156" y="2704"/>
                <a:ext cx="136" cy="227"/>
              </a:xfrm>
              <a:prstGeom prst="rect">
                <a:avLst/>
              </a:prstGeom>
              <a:solidFill>
                <a:srgbClr val="969696"/>
              </a:solidFill>
              <a:ln w="9525">
                <a:solidFill>
                  <a:schemeClr val="tx1"/>
                </a:solidFill>
                <a:miter lim="800000"/>
                <a:headEnd/>
                <a:tailEnd/>
              </a:ln>
            </p:spPr>
            <p:txBody>
              <a:bodyPr wrap="none" anchor="ctr"/>
              <a:lstStyle/>
              <a:p>
                <a:endParaRPr lang="en-US"/>
              </a:p>
            </p:txBody>
          </p:sp>
          <p:sp>
            <p:nvSpPr>
              <p:cNvPr id="14357" name="Text Box 110"/>
              <p:cNvSpPr txBox="1">
                <a:spLocks noChangeArrowheads="1"/>
              </p:cNvSpPr>
              <p:nvPr/>
            </p:nvSpPr>
            <p:spPr bwMode="auto">
              <a:xfrm>
                <a:off x="1111" y="2704"/>
                <a:ext cx="227" cy="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600" b="0">
                    <a:solidFill>
                      <a:schemeClr val="tx2"/>
                    </a:solidFill>
                    <a:latin typeface="Arial" charset="0"/>
                  </a:rPr>
                  <a:t>8</a:t>
                </a:r>
              </a:p>
            </p:txBody>
          </p:sp>
        </p:grpSp>
        <p:grpSp>
          <p:nvGrpSpPr>
            <p:cNvPr id="14353" name="Group 111"/>
            <p:cNvGrpSpPr>
              <a:grpSpLocks/>
            </p:cNvGrpSpPr>
            <p:nvPr/>
          </p:nvGrpSpPr>
          <p:grpSpPr bwMode="auto">
            <a:xfrm>
              <a:off x="3969" y="3022"/>
              <a:ext cx="272" cy="227"/>
              <a:chOff x="3651" y="2704"/>
              <a:chExt cx="272" cy="227"/>
            </a:xfrm>
          </p:grpSpPr>
          <p:sp>
            <p:nvSpPr>
              <p:cNvPr id="14354" name="Rectangle 112"/>
              <p:cNvSpPr>
                <a:spLocks noChangeArrowheads="1"/>
              </p:cNvSpPr>
              <p:nvPr/>
            </p:nvSpPr>
            <p:spPr bwMode="auto">
              <a:xfrm>
                <a:off x="3697" y="2704"/>
                <a:ext cx="163" cy="227"/>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4355" name="Text Box 113"/>
              <p:cNvSpPr txBox="1">
                <a:spLocks noChangeArrowheads="1"/>
              </p:cNvSpPr>
              <p:nvPr/>
            </p:nvSpPr>
            <p:spPr bwMode="auto">
              <a:xfrm>
                <a:off x="3651" y="2704"/>
                <a:ext cx="272" cy="19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11</a:t>
                </a:r>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536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12FCA1E-7B59-D14E-9FCC-3CBEAC646EC8}" type="slidenum">
              <a:rPr lang="en-US" sz="1400" b="0"/>
              <a:pPr/>
              <a:t>13</a:t>
            </a:fld>
            <a:endParaRPr lang="en-US" sz="1400" b="0"/>
          </a:p>
        </p:txBody>
      </p:sp>
      <p:sp>
        <p:nvSpPr>
          <p:cNvPr id="15364" name="Rectangle 2"/>
          <p:cNvSpPr>
            <a:spLocks noGrp="1" noChangeArrowheads="1"/>
          </p:cNvSpPr>
          <p:nvPr>
            <p:ph type="title"/>
          </p:nvPr>
        </p:nvSpPr>
        <p:spPr/>
        <p:txBody>
          <a:bodyPr/>
          <a:lstStyle/>
          <a:p>
            <a:r>
              <a:rPr lang="en-US">
                <a:latin typeface="Arial Narrow" charset="0"/>
              </a:rPr>
              <a:t>Left-edge algorithm</a:t>
            </a:r>
          </a:p>
        </p:txBody>
      </p:sp>
      <p:sp>
        <p:nvSpPr>
          <p:cNvPr id="15365" name="Rectangle 3"/>
          <p:cNvSpPr>
            <a:spLocks noGrp="1" noChangeArrowheads="1"/>
          </p:cNvSpPr>
          <p:nvPr>
            <p:ph type="body" idx="1"/>
          </p:nvPr>
        </p:nvSpPr>
        <p:spPr>
          <a:xfrm>
            <a:off x="228600" y="990600"/>
            <a:ext cx="8915400" cy="5295900"/>
          </a:xfrm>
        </p:spPr>
        <p:txBody>
          <a:bodyPr/>
          <a:lstStyle/>
          <a:p>
            <a:r>
              <a:rPr lang="en-US" dirty="0">
                <a:latin typeface="Arial Narrow" charset="0"/>
              </a:rPr>
              <a:t>Input:</a:t>
            </a:r>
          </a:p>
          <a:p>
            <a:pPr lvl="1"/>
            <a:r>
              <a:rPr lang="en-US" dirty="0">
                <a:latin typeface="Arial Narrow" charset="0"/>
              </a:rPr>
              <a:t>Set of intervals with </a:t>
            </a:r>
            <a:r>
              <a:rPr lang="en-US" i="1" dirty="0">
                <a:latin typeface="Arial Narrow" charset="0"/>
              </a:rPr>
              <a:t>left</a:t>
            </a:r>
            <a:r>
              <a:rPr lang="en-US" dirty="0">
                <a:latin typeface="Arial Narrow" charset="0"/>
              </a:rPr>
              <a:t> and </a:t>
            </a:r>
            <a:r>
              <a:rPr lang="en-US" i="1" dirty="0">
                <a:latin typeface="Arial Narrow" charset="0"/>
              </a:rPr>
              <a:t>right</a:t>
            </a:r>
            <a:r>
              <a:rPr lang="en-US" dirty="0">
                <a:latin typeface="Arial Narrow" charset="0"/>
              </a:rPr>
              <a:t> </a:t>
            </a:r>
            <a:r>
              <a:rPr lang="en-US" i="1" dirty="0">
                <a:latin typeface="Arial Narrow" charset="0"/>
              </a:rPr>
              <a:t>edge</a:t>
            </a:r>
          </a:p>
          <a:p>
            <a:pPr lvl="2"/>
            <a:r>
              <a:rPr lang="en-US" i="1" dirty="0">
                <a:latin typeface="Arial Narrow" charset="0"/>
              </a:rPr>
              <a:t>Start and Stop times</a:t>
            </a:r>
          </a:p>
          <a:p>
            <a:pPr lvl="1"/>
            <a:r>
              <a:rPr lang="en-US" dirty="0">
                <a:latin typeface="Arial Narrow" charset="0"/>
              </a:rPr>
              <a:t>A set of </a:t>
            </a:r>
            <a:r>
              <a:rPr lang="en-US" i="1" dirty="0">
                <a:latin typeface="Arial Narrow" charset="0"/>
              </a:rPr>
              <a:t>colors</a:t>
            </a:r>
            <a:r>
              <a:rPr lang="en-US" dirty="0">
                <a:latin typeface="Arial Narrow" charset="0"/>
              </a:rPr>
              <a:t> (initially one color)</a:t>
            </a:r>
          </a:p>
          <a:p>
            <a:r>
              <a:rPr lang="en-US" dirty="0">
                <a:latin typeface="Arial Narrow" charset="0"/>
              </a:rPr>
              <a:t>Rationale:</a:t>
            </a:r>
          </a:p>
          <a:p>
            <a:pPr lvl="1"/>
            <a:r>
              <a:rPr lang="en-US" dirty="0">
                <a:latin typeface="Arial Narrow" charset="0"/>
              </a:rPr>
              <a:t>Sort intervals in a </a:t>
            </a:r>
            <a:r>
              <a:rPr lang="en-US" i="1" dirty="0">
                <a:latin typeface="Arial Narrow" charset="0"/>
              </a:rPr>
              <a:t>list</a:t>
            </a:r>
            <a:r>
              <a:rPr lang="en-US" dirty="0">
                <a:latin typeface="Arial Narrow" charset="0"/>
              </a:rPr>
              <a:t> by </a:t>
            </a:r>
            <a:r>
              <a:rPr lang="en-US" i="1" dirty="0">
                <a:latin typeface="Arial Narrow" charset="0"/>
              </a:rPr>
              <a:t>left</a:t>
            </a:r>
            <a:r>
              <a:rPr lang="en-US" dirty="0">
                <a:latin typeface="Arial Narrow" charset="0"/>
              </a:rPr>
              <a:t> edge</a:t>
            </a:r>
          </a:p>
          <a:p>
            <a:pPr lvl="1"/>
            <a:r>
              <a:rPr lang="en-US" dirty="0">
                <a:latin typeface="Arial Narrow" charset="0"/>
              </a:rPr>
              <a:t>Assign non overlapping intervals to first color using the list</a:t>
            </a:r>
          </a:p>
          <a:p>
            <a:pPr lvl="1"/>
            <a:r>
              <a:rPr lang="en-US" dirty="0">
                <a:latin typeface="Arial Narrow" charset="0"/>
              </a:rPr>
              <a:t>When possible intervals are exhausted, </a:t>
            </a:r>
            <a:br>
              <a:rPr lang="en-US" dirty="0">
                <a:latin typeface="Arial Narrow" charset="0"/>
              </a:rPr>
            </a:br>
            <a:r>
              <a:rPr lang="en-US" dirty="0">
                <a:latin typeface="Arial Narrow" charset="0"/>
              </a:rPr>
              <a:t>increase color counter and repeat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741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D1E28F6-4731-B643-9AE1-C8CA063D6A95}" type="slidenum">
              <a:rPr lang="en-US" sz="1400" b="0"/>
              <a:pPr/>
              <a:t>14</a:t>
            </a:fld>
            <a:endParaRPr lang="en-US" sz="1400" b="0"/>
          </a:p>
        </p:txBody>
      </p:sp>
      <p:sp>
        <p:nvSpPr>
          <p:cNvPr id="17412" name="Rectangle 2"/>
          <p:cNvSpPr>
            <a:spLocks noGrp="1" noChangeArrowheads="1"/>
          </p:cNvSpPr>
          <p:nvPr>
            <p:ph type="title"/>
          </p:nvPr>
        </p:nvSpPr>
        <p:spPr>
          <a:xfrm>
            <a:off x="684213" y="-100013"/>
            <a:ext cx="7772400" cy="1143001"/>
          </a:xfrm>
        </p:spPr>
        <p:txBody>
          <a:bodyPr/>
          <a:lstStyle/>
          <a:p>
            <a:r>
              <a:rPr lang="en-US">
                <a:latin typeface="Arial Narrow" charset="0"/>
              </a:rPr>
              <a:t>Example</a:t>
            </a:r>
            <a:endParaRPr lang="en-US" sz="2100">
              <a:latin typeface="Arial Narrow" charset="0"/>
            </a:endParaRPr>
          </a:p>
        </p:txBody>
      </p:sp>
      <p:sp>
        <p:nvSpPr>
          <p:cNvPr id="17413" name="Line 3"/>
          <p:cNvSpPr>
            <a:spLocks noChangeShapeType="1"/>
          </p:cNvSpPr>
          <p:nvPr/>
        </p:nvSpPr>
        <p:spPr bwMode="auto">
          <a:xfrm>
            <a:off x="5219700"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4" name="Line 4"/>
          <p:cNvSpPr>
            <a:spLocks noChangeShapeType="1"/>
          </p:cNvSpPr>
          <p:nvPr/>
        </p:nvSpPr>
        <p:spPr bwMode="auto">
          <a:xfrm>
            <a:off x="5435600"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5" name="Line 5"/>
          <p:cNvSpPr>
            <a:spLocks noChangeShapeType="1"/>
          </p:cNvSpPr>
          <p:nvPr/>
        </p:nvSpPr>
        <p:spPr bwMode="auto">
          <a:xfrm>
            <a:off x="5651500"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6" name="Line 6"/>
          <p:cNvSpPr>
            <a:spLocks noChangeShapeType="1"/>
          </p:cNvSpPr>
          <p:nvPr/>
        </p:nvSpPr>
        <p:spPr bwMode="auto">
          <a:xfrm>
            <a:off x="5867400"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7" name="Line 7"/>
          <p:cNvSpPr>
            <a:spLocks noChangeShapeType="1"/>
          </p:cNvSpPr>
          <p:nvPr/>
        </p:nvSpPr>
        <p:spPr bwMode="auto">
          <a:xfrm>
            <a:off x="6084888"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8" name="Line 8"/>
          <p:cNvSpPr>
            <a:spLocks noChangeShapeType="1"/>
          </p:cNvSpPr>
          <p:nvPr/>
        </p:nvSpPr>
        <p:spPr bwMode="auto">
          <a:xfrm>
            <a:off x="6300788"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19" name="Line 9"/>
          <p:cNvSpPr>
            <a:spLocks noChangeShapeType="1"/>
          </p:cNvSpPr>
          <p:nvPr/>
        </p:nvSpPr>
        <p:spPr bwMode="auto">
          <a:xfrm>
            <a:off x="6516688"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20" name="Line 10"/>
          <p:cNvSpPr>
            <a:spLocks noChangeShapeType="1"/>
          </p:cNvSpPr>
          <p:nvPr/>
        </p:nvSpPr>
        <p:spPr bwMode="auto">
          <a:xfrm>
            <a:off x="6732588"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21" name="Text Box 11"/>
          <p:cNvSpPr txBox="1">
            <a:spLocks noChangeArrowheads="1"/>
          </p:cNvSpPr>
          <p:nvPr/>
        </p:nvSpPr>
        <p:spPr bwMode="auto">
          <a:xfrm>
            <a:off x="50768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0</a:t>
            </a:r>
          </a:p>
        </p:txBody>
      </p:sp>
      <p:sp>
        <p:nvSpPr>
          <p:cNvPr id="17422" name="Text Box 12"/>
          <p:cNvSpPr txBox="1">
            <a:spLocks noChangeArrowheads="1"/>
          </p:cNvSpPr>
          <p:nvPr/>
        </p:nvSpPr>
        <p:spPr bwMode="auto">
          <a:xfrm>
            <a:off x="52927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sp>
        <p:nvSpPr>
          <p:cNvPr id="17423" name="Text Box 13"/>
          <p:cNvSpPr txBox="1">
            <a:spLocks noChangeArrowheads="1"/>
          </p:cNvSpPr>
          <p:nvPr/>
        </p:nvSpPr>
        <p:spPr bwMode="auto">
          <a:xfrm>
            <a:off x="55086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17424" name="Text Box 14"/>
          <p:cNvSpPr txBox="1">
            <a:spLocks noChangeArrowheads="1"/>
          </p:cNvSpPr>
          <p:nvPr/>
        </p:nvSpPr>
        <p:spPr bwMode="auto">
          <a:xfrm>
            <a:off x="57245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17425" name="Text Box 15"/>
          <p:cNvSpPr txBox="1">
            <a:spLocks noChangeArrowheads="1"/>
          </p:cNvSpPr>
          <p:nvPr/>
        </p:nvSpPr>
        <p:spPr bwMode="auto">
          <a:xfrm>
            <a:off x="59404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17426" name="Text Box 16"/>
          <p:cNvSpPr txBox="1">
            <a:spLocks noChangeArrowheads="1"/>
          </p:cNvSpPr>
          <p:nvPr/>
        </p:nvSpPr>
        <p:spPr bwMode="auto">
          <a:xfrm>
            <a:off x="61563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sp>
        <p:nvSpPr>
          <p:cNvPr id="17427" name="Text Box 17"/>
          <p:cNvSpPr txBox="1">
            <a:spLocks noChangeArrowheads="1"/>
          </p:cNvSpPr>
          <p:nvPr/>
        </p:nvSpPr>
        <p:spPr bwMode="auto">
          <a:xfrm>
            <a:off x="63722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6</a:t>
            </a:r>
          </a:p>
        </p:txBody>
      </p:sp>
      <p:sp>
        <p:nvSpPr>
          <p:cNvPr id="17428" name="Text Box 18"/>
          <p:cNvSpPr txBox="1">
            <a:spLocks noChangeArrowheads="1"/>
          </p:cNvSpPr>
          <p:nvPr/>
        </p:nvSpPr>
        <p:spPr bwMode="auto">
          <a:xfrm>
            <a:off x="65881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7</a:t>
            </a:r>
          </a:p>
        </p:txBody>
      </p:sp>
      <p:sp>
        <p:nvSpPr>
          <p:cNvPr id="17429" name="Text Box 19"/>
          <p:cNvSpPr txBox="1">
            <a:spLocks noChangeArrowheads="1"/>
          </p:cNvSpPr>
          <p:nvPr/>
        </p:nvSpPr>
        <p:spPr bwMode="auto">
          <a:xfrm>
            <a:off x="5219700" y="1412875"/>
            <a:ext cx="647700" cy="223838"/>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1</a:t>
            </a:r>
          </a:p>
        </p:txBody>
      </p:sp>
      <p:sp>
        <p:nvSpPr>
          <p:cNvPr id="17430" name="Text Box 20"/>
          <p:cNvSpPr txBox="1">
            <a:spLocks noChangeArrowheads="1"/>
          </p:cNvSpPr>
          <p:nvPr/>
        </p:nvSpPr>
        <p:spPr bwMode="auto">
          <a:xfrm>
            <a:off x="5219700" y="1701800"/>
            <a:ext cx="431800" cy="223838"/>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6</a:t>
            </a:r>
          </a:p>
        </p:txBody>
      </p:sp>
      <p:sp>
        <p:nvSpPr>
          <p:cNvPr id="17431" name="Text Box 21"/>
          <p:cNvSpPr txBox="1">
            <a:spLocks noChangeArrowheads="1"/>
          </p:cNvSpPr>
          <p:nvPr/>
        </p:nvSpPr>
        <p:spPr bwMode="auto">
          <a:xfrm>
            <a:off x="5219700" y="1989138"/>
            <a:ext cx="1512888" cy="223837"/>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4</a:t>
            </a:r>
          </a:p>
        </p:txBody>
      </p:sp>
      <p:sp>
        <p:nvSpPr>
          <p:cNvPr id="17432" name="Text Box 22"/>
          <p:cNvSpPr txBox="1">
            <a:spLocks noChangeArrowheads="1"/>
          </p:cNvSpPr>
          <p:nvPr/>
        </p:nvSpPr>
        <p:spPr bwMode="auto">
          <a:xfrm>
            <a:off x="5651500" y="2278063"/>
            <a:ext cx="865188" cy="223837"/>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7</a:t>
            </a:r>
          </a:p>
        </p:txBody>
      </p:sp>
      <p:sp>
        <p:nvSpPr>
          <p:cNvPr id="17433" name="Line 23"/>
          <p:cNvSpPr>
            <a:spLocks noChangeShapeType="1"/>
          </p:cNvSpPr>
          <p:nvPr/>
        </p:nvSpPr>
        <p:spPr bwMode="auto">
          <a:xfrm>
            <a:off x="6948488" y="1196975"/>
            <a:ext cx="0" cy="23764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34" name="Text Box 24"/>
          <p:cNvSpPr txBox="1">
            <a:spLocks noChangeArrowheads="1"/>
          </p:cNvSpPr>
          <p:nvPr/>
        </p:nvSpPr>
        <p:spPr bwMode="auto">
          <a:xfrm>
            <a:off x="6804025" y="981075"/>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8</a:t>
            </a:r>
          </a:p>
        </p:txBody>
      </p:sp>
      <p:sp>
        <p:nvSpPr>
          <p:cNvPr id="17435" name="Text Box 25"/>
          <p:cNvSpPr txBox="1">
            <a:spLocks noChangeArrowheads="1"/>
          </p:cNvSpPr>
          <p:nvPr/>
        </p:nvSpPr>
        <p:spPr bwMode="auto">
          <a:xfrm>
            <a:off x="5867400" y="2565400"/>
            <a:ext cx="433388" cy="223838"/>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2</a:t>
            </a:r>
          </a:p>
        </p:txBody>
      </p:sp>
      <p:sp>
        <p:nvSpPr>
          <p:cNvPr id="17436" name="Text Box 26"/>
          <p:cNvSpPr txBox="1">
            <a:spLocks noChangeArrowheads="1"/>
          </p:cNvSpPr>
          <p:nvPr/>
        </p:nvSpPr>
        <p:spPr bwMode="auto">
          <a:xfrm>
            <a:off x="6516688" y="2852738"/>
            <a:ext cx="433387" cy="223837"/>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3</a:t>
            </a:r>
          </a:p>
        </p:txBody>
      </p:sp>
      <p:sp>
        <p:nvSpPr>
          <p:cNvPr id="17437" name="Text Box 27"/>
          <p:cNvSpPr txBox="1">
            <a:spLocks noChangeArrowheads="1"/>
          </p:cNvSpPr>
          <p:nvPr/>
        </p:nvSpPr>
        <p:spPr bwMode="auto">
          <a:xfrm>
            <a:off x="6732588" y="3141663"/>
            <a:ext cx="215900" cy="223837"/>
          </a:xfrm>
          <a:prstGeom prst="rect">
            <a:avLst/>
          </a:prstGeom>
          <a:solidFill>
            <a:srgbClr val="DDDDDD"/>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5</a:t>
            </a:r>
          </a:p>
        </p:txBody>
      </p:sp>
      <p:sp>
        <p:nvSpPr>
          <p:cNvPr id="17438" name="Line 28"/>
          <p:cNvSpPr>
            <a:spLocks noChangeShapeType="1"/>
          </p:cNvSpPr>
          <p:nvPr/>
        </p:nvSpPr>
        <p:spPr bwMode="auto">
          <a:xfrm>
            <a:off x="5146675"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371165" name="Text Box 29"/>
          <p:cNvSpPr txBox="1">
            <a:spLocks noChangeArrowheads="1"/>
          </p:cNvSpPr>
          <p:nvPr/>
        </p:nvSpPr>
        <p:spPr bwMode="auto">
          <a:xfrm>
            <a:off x="5146675" y="4868863"/>
            <a:ext cx="647700" cy="223837"/>
          </a:xfrm>
          <a:prstGeom prst="rect">
            <a:avLst/>
          </a:prstGeom>
          <a:solidFill>
            <a:schemeClr val="folHlink"/>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1</a:t>
            </a:r>
          </a:p>
        </p:txBody>
      </p:sp>
      <p:sp>
        <p:nvSpPr>
          <p:cNvPr id="17440" name="Line 30"/>
          <p:cNvSpPr>
            <a:spLocks noChangeShapeType="1"/>
          </p:cNvSpPr>
          <p:nvPr/>
        </p:nvSpPr>
        <p:spPr bwMode="auto">
          <a:xfrm>
            <a:off x="5362575"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1" name="Line 31"/>
          <p:cNvSpPr>
            <a:spLocks noChangeShapeType="1"/>
          </p:cNvSpPr>
          <p:nvPr/>
        </p:nvSpPr>
        <p:spPr bwMode="auto">
          <a:xfrm>
            <a:off x="5578475"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2" name="Line 32"/>
          <p:cNvSpPr>
            <a:spLocks noChangeShapeType="1"/>
          </p:cNvSpPr>
          <p:nvPr/>
        </p:nvSpPr>
        <p:spPr bwMode="auto">
          <a:xfrm>
            <a:off x="5794375"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3" name="Line 33"/>
          <p:cNvSpPr>
            <a:spLocks noChangeShapeType="1"/>
          </p:cNvSpPr>
          <p:nvPr/>
        </p:nvSpPr>
        <p:spPr bwMode="auto">
          <a:xfrm>
            <a:off x="6011863"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4" name="Line 34"/>
          <p:cNvSpPr>
            <a:spLocks noChangeShapeType="1"/>
          </p:cNvSpPr>
          <p:nvPr/>
        </p:nvSpPr>
        <p:spPr bwMode="auto">
          <a:xfrm>
            <a:off x="6227763"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5" name="Line 35"/>
          <p:cNvSpPr>
            <a:spLocks noChangeShapeType="1"/>
          </p:cNvSpPr>
          <p:nvPr/>
        </p:nvSpPr>
        <p:spPr bwMode="auto">
          <a:xfrm>
            <a:off x="6443663"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6" name="Line 36"/>
          <p:cNvSpPr>
            <a:spLocks noChangeShapeType="1"/>
          </p:cNvSpPr>
          <p:nvPr/>
        </p:nvSpPr>
        <p:spPr bwMode="auto">
          <a:xfrm>
            <a:off x="6659563"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7" name="Line 37"/>
          <p:cNvSpPr>
            <a:spLocks noChangeShapeType="1"/>
          </p:cNvSpPr>
          <p:nvPr/>
        </p:nvSpPr>
        <p:spPr bwMode="auto">
          <a:xfrm>
            <a:off x="6877050" y="4724400"/>
            <a:ext cx="0" cy="11525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48" name="Text Box 38"/>
          <p:cNvSpPr txBox="1">
            <a:spLocks noChangeArrowheads="1"/>
          </p:cNvSpPr>
          <p:nvPr/>
        </p:nvSpPr>
        <p:spPr bwMode="auto">
          <a:xfrm>
            <a:off x="50038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0</a:t>
            </a:r>
          </a:p>
        </p:txBody>
      </p:sp>
      <p:sp>
        <p:nvSpPr>
          <p:cNvPr id="17449" name="Text Box 39"/>
          <p:cNvSpPr txBox="1">
            <a:spLocks noChangeArrowheads="1"/>
          </p:cNvSpPr>
          <p:nvPr/>
        </p:nvSpPr>
        <p:spPr bwMode="auto">
          <a:xfrm>
            <a:off x="52197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sp>
        <p:nvSpPr>
          <p:cNvPr id="17450" name="Text Box 40"/>
          <p:cNvSpPr txBox="1">
            <a:spLocks noChangeArrowheads="1"/>
          </p:cNvSpPr>
          <p:nvPr/>
        </p:nvSpPr>
        <p:spPr bwMode="auto">
          <a:xfrm>
            <a:off x="54356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17451" name="Text Box 41"/>
          <p:cNvSpPr txBox="1">
            <a:spLocks noChangeArrowheads="1"/>
          </p:cNvSpPr>
          <p:nvPr/>
        </p:nvSpPr>
        <p:spPr bwMode="auto">
          <a:xfrm>
            <a:off x="56515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17452" name="Text Box 42"/>
          <p:cNvSpPr txBox="1">
            <a:spLocks noChangeArrowheads="1"/>
          </p:cNvSpPr>
          <p:nvPr/>
        </p:nvSpPr>
        <p:spPr bwMode="auto">
          <a:xfrm>
            <a:off x="58674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17453" name="Text Box 43"/>
          <p:cNvSpPr txBox="1">
            <a:spLocks noChangeArrowheads="1"/>
          </p:cNvSpPr>
          <p:nvPr/>
        </p:nvSpPr>
        <p:spPr bwMode="auto">
          <a:xfrm>
            <a:off x="60833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sp>
        <p:nvSpPr>
          <p:cNvPr id="17454" name="Text Box 44"/>
          <p:cNvSpPr txBox="1">
            <a:spLocks noChangeArrowheads="1"/>
          </p:cNvSpPr>
          <p:nvPr/>
        </p:nvSpPr>
        <p:spPr bwMode="auto">
          <a:xfrm>
            <a:off x="62992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6</a:t>
            </a:r>
          </a:p>
        </p:txBody>
      </p:sp>
      <p:sp>
        <p:nvSpPr>
          <p:cNvPr id="17455" name="Text Box 45"/>
          <p:cNvSpPr txBox="1">
            <a:spLocks noChangeArrowheads="1"/>
          </p:cNvSpPr>
          <p:nvPr/>
        </p:nvSpPr>
        <p:spPr bwMode="auto">
          <a:xfrm>
            <a:off x="65151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7</a:t>
            </a:r>
          </a:p>
        </p:txBody>
      </p:sp>
      <p:sp>
        <p:nvSpPr>
          <p:cNvPr id="17456" name="Text Box 46"/>
          <p:cNvSpPr txBox="1">
            <a:spLocks noChangeArrowheads="1"/>
          </p:cNvSpPr>
          <p:nvPr/>
        </p:nvSpPr>
        <p:spPr bwMode="auto">
          <a:xfrm>
            <a:off x="6731000" y="4508500"/>
            <a:ext cx="287338"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8</a:t>
            </a:r>
          </a:p>
        </p:txBody>
      </p:sp>
      <p:sp>
        <p:nvSpPr>
          <p:cNvPr id="1371183" name="Text Box 47"/>
          <p:cNvSpPr txBox="1">
            <a:spLocks noChangeArrowheads="1"/>
          </p:cNvSpPr>
          <p:nvPr/>
        </p:nvSpPr>
        <p:spPr bwMode="auto">
          <a:xfrm>
            <a:off x="5794375" y="4868863"/>
            <a:ext cx="433388" cy="223837"/>
          </a:xfrm>
          <a:prstGeom prst="rect">
            <a:avLst/>
          </a:prstGeom>
          <a:solidFill>
            <a:schemeClr val="folHlink"/>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2</a:t>
            </a:r>
          </a:p>
        </p:txBody>
      </p:sp>
      <p:sp>
        <p:nvSpPr>
          <p:cNvPr id="1371184" name="Text Box 48"/>
          <p:cNvSpPr txBox="1">
            <a:spLocks noChangeArrowheads="1"/>
          </p:cNvSpPr>
          <p:nvPr/>
        </p:nvSpPr>
        <p:spPr bwMode="auto">
          <a:xfrm>
            <a:off x="6443663" y="4868863"/>
            <a:ext cx="433387" cy="223837"/>
          </a:xfrm>
          <a:prstGeom prst="rect">
            <a:avLst/>
          </a:prstGeom>
          <a:solidFill>
            <a:schemeClr val="folHlink"/>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3</a:t>
            </a:r>
          </a:p>
        </p:txBody>
      </p:sp>
      <p:sp>
        <p:nvSpPr>
          <p:cNvPr id="1371185" name="Text Box 49"/>
          <p:cNvSpPr txBox="1">
            <a:spLocks noChangeArrowheads="1"/>
          </p:cNvSpPr>
          <p:nvPr/>
        </p:nvSpPr>
        <p:spPr bwMode="auto">
          <a:xfrm>
            <a:off x="5146675" y="5229225"/>
            <a:ext cx="433388" cy="223838"/>
          </a:xfrm>
          <a:prstGeom prst="rect">
            <a:avLst/>
          </a:prstGeom>
          <a:solidFill>
            <a:srgbClr val="FF3300"/>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6</a:t>
            </a:r>
          </a:p>
        </p:txBody>
      </p:sp>
      <p:sp>
        <p:nvSpPr>
          <p:cNvPr id="1371186" name="Text Box 50"/>
          <p:cNvSpPr txBox="1">
            <a:spLocks noChangeArrowheads="1"/>
          </p:cNvSpPr>
          <p:nvPr/>
        </p:nvSpPr>
        <p:spPr bwMode="auto">
          <a:xfrm>
            <a:off x="5578475" y="5229225"/>
            <a:ext cx="865188" cy="223838"/>
          </a:xfrm>
          <a:prstGeom prst="rect">
            <a:avLst/>
          </a:prstGeom>
          <a:solidFill>
            <a:srgbClr val="FF3300"/>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7</a:t>
            </a:r>
          </a:p>
        </p:txBody>
      </p:sp>
      <p:sp>
        <p:nvSpPr>
          <p:cNvPr id="1371187" name="Text Box 51"/>
          <p:cNvSpPr txBox="1">
            <a:spLocks noChangeArrowheads="1"/>
          </p:cNvSpPr>
          <p:nvPr/>
        </p:nvSpPr>
        <p:spPr bwMode="auto">
          <a:xfrm>
            <a:off x="6659563" y="5229225"/>
            <a:ext cx="241300" cy="223838"/>
          </a:xfrm>
          <a:prstGeom prst="rect">
            <a:avLst/>
          </a:prstGeom>
          <a:solidFill>
            <a:srgbClr val="FF3300"/>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5</a:t>
            </a:r>
          </a:p>
        </p:txBody>
      </p:sp>
      <p:sp>
        <p:nvSpPr>
          <p:cNvPr id="1371188" name="Text Box 52"/>
          <p:cNvSpPr txBox="1">
            <a:spLocks noChangeArrowheads="1"/>
          </p:cNvSpPr>
          <p:nvPr/>
        </p:nvSpPr>
        <p:spPr bwMode="auto">
          <a:xfrm>
            <a:off x="5146675" y="5589588"/>
            <a:ext cx="1512888" cy="223837"/>
          </a:xfrm>
          <a:prstGeom prst="rect">
            <a:avLst/>
          </a:prstGeom>
          <a:solidFill>
            <a:schemeClr val="bg2"/>
          </a:solidFill>
          <a:ln w="9525">
            <a:solidFill>
              <a:schemeClr val="tx1"/>
            </a:solidFill>
            <a:miter lim="800000"/>
            <a:headEnd/>
            <a:tailEnd/>
          </a:ln>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800" b="0">
                <a:solidFill>
                  <a:schemeClr val="tx2"/>
                </a:solidFill>
                <a:latin typeface="Arial" charset="0"/>
              </a:rPr>
              <a:t>   </a:t>
            </a:r>
            <a:r>
              <a:rPr lang="en-US" sz="800" b="0">
                <a:solidFill>
                  <a:schemeClr val="bg1"/>
                </a:solidFill>
                <a:latin typeface="Arial" charset="0"/>
              </a:rPr>
              <a:t>4</a:t>
            </a:r>
          </a:p>
        </p:txBody>
      </p:sp>
      <p:grpSp>
        <p:nvGrpSpPr>
          <p:cNvPr id="2" name="Group 53"/>
          <p:cNvGrpSpPr>
            <a:grpSpLocks/>
          </p:cNvGrpSpPr>
          <p:nvPr/>
        </p:nvGrpSpPr>
        <p:grpSpPr bwMode="auto">
          <a:xfrm>
            <a:off x="1835150" y="1268413"/>
            <a:ext cx="2087563" cy="2376487"/>
            <a:chOff x="1156" y="799"/>
            <a:chExt cx="1315" cy="1497"/>
          </a:xfrm>
        </p:grpSpPr>
        <p:grpSp>
          <p:nvGrpSpPr>
            <p:cNvPr id="17494" name="Group 54"/>
            <p:cNvGrpSpPr>
              <a:grpSpLocks/>
            </p:cNvGrpSpPr>
            <p:nvPr/>
          </p:nvGrpSpPr>
          <p:grpSpPr bwMode="auto">
            <a:xfrm>
              <a:off x="1156" y="799"/>
              <a:ext cx="1315" cy="1225"/>
              <a:chOff x="703" y="799"/>
              <a:chExt cx="1315" cy="1225"/>
            </a:xfrm>
          </p:grpSpPr>
          <p:grpSp>
            <p:nvGrpSpPr>
              <p:cNvPr id="17496" name="Group 55"/>
              <p:cNvGrpSpPr>
                <a:grpSpLocks/>
              </p:cNvGrpSpPr>
              <p:nvPr/>
            </p:nvGrpSpPr>
            <p:grpSpPr bwMode="auto">
              <a:xfrm>
                <a:off x="703" y="799"/>
                <a:ext cx="317" cy="227"/>
                <a:chOff x="703" y="799"/>
                <a:chExt cx="317" cy="227"/>
              </a:xfrm>
            </p:grpSpPr>
            <p:sp>
              <p:nvSpPr>
                <p:cNvPr id="17524" name="Oval 56"/>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25" name="Text Box 57"/>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a:t>
                  </a:r>
                </a:p>
              </p:txBody>
            </p:sp>
          </p:grpSp>
          <p:grpSp>
            <p:nvGrpSpPr>
              <p:cNvPr id="17497" name="Group 58"/>
              <p:cNvGrpSpPr>
                <a:grpSpLocks/>
              </p:cNvGrpSpPr>
              <p:nvPr/>
            </p:nvGrpSpPr>
            <p:grpSpPr bwMode="auto">
              <a:xfrm>
                <a:off x="1202" y="799"/>
                <a:ext cx="317" cy="227"/>
                <a:chOff x="703" y="799"/>
                <a:chExt cx="317" cy="227"/>
              </a:xfrm>
            </p:grpSpPr>
            <p:sp>
              <p:nvSpPr>
                <p:cNvPr id="17522" name="Oval 59"/>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23" name="Text Box 60"/>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6</a:t>
                  </a:r>
                </a:p>
              </p:txBody>
            </p:sp>
          </p:grpSp>
          <p:grpSp>
            <p:nvGrpSpPr>
              <p:cNvPr id="17498" name="Group 61"/>
              <p:cNvGrpSpPr>
                <a:grpSpLocks/>
              </p:cNvGrpSpPr>
              <p:nvPr/>
            </p:nvGrpSpPr>
            <p:grpSpPr bwMode="auto">
              <a:xfrm>
                <a:off x="703" y="1298"/>
                <a:ext cx="317" cy="227"/>
                <a:chOff x="703" y="799"/>
                <a:chExt cx="317" cy="227"/>
              </a:xfrm>
            </p:grpSpPr>
            <p:sp>
              <p:nvSpPr>
                <p:cNvPr id="17520" name="Oval 62"/>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21" name="Text Box 63"/>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7</a:t>
                  </a:r>
                </a:p>
              </p:txBody>
            </p:sp>
          </p:grpSp>
          <p:grpSp>
            <p:nvGrpSpPr>
              <p:cNvPr id="17499" name="Group 64"/>
              <p:cNvGrpSpPr>
                <a:grpSpLocks/>
              </p:cNvGrpSpPr>
              <p:nvPr/>
            </p:nvGrpSpPr>
            <p:grpSpPr bwMode="auto">
              <a:xfrm>
                <a:off x="1202" y="1298"/>
                <a:ext cx="317" cy="227"/>
                <a:chOff x="703" y="799"/>
                <a:chExt cx="317" cy="227"/>
              </a:xfrm>
            </p:grpSpPr>
            <p:sp>
              <p:nvSpPr>
                <p:cNvPr id="17518" name="Oval 65"/>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19" name="Text Box 66"/>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4</a:t>
                  </a:r>
                </a:p>
              </p:txBody>
            </p:sp>
          </p:grpSp>
          <p:grpSp>
            <p:nvGrpSpPr>
              <p:cNvPr id="17500" name="Group 67"/>
              <p:cNvGrpSpPr>
                <a:grpSpLocks/>
              </p:cNvGrpSpPr>
              <p:nvPr/>
            </p:nvGrpSpPr>
            <p:grpSpPr bwMode="auto">
              <a:xfrm>
                <a:off x="1202" y="1797"/>
                <a:ext cx="317" cy="227"/>
                <a:chOff x="703" y="799"/>
                <a:chExt cx="317" cy="227"/>
              </a:xfrm>
            </p:grpSpPr>
            <p:sp>
              <p:nvSpPr>
                <p:cNvPr id="17516" name="Oval 68"/>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17" name="Text Box 69"/>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2</a:t>
                  </a:r>
                </a:p>
              </p:txBody>
            </p:sp>
          </p:grpSp>
          <p:grpSp>
            <p:nvGrpSpPr>
              <p:cNvPr id="17501" name="Group 70"/>
              <p:cNvGrpSpPr>
                <a:grpSpLocks/>
              </p:cNvGrpSpPr>
              <p:nvPr/>
            </p:nvGrpSpPr>
            <p:grpSpPr bwMode="auto">
              <a:xfrm>
                <a:off x="1701" y="1298"/>
                <a:ext cx="317" cy="227"/>
                <a:chOff x="703" y="799"/>
                <a:chExt cx="317" cy="227"/>
              </a:xfrm>
            </p:grpSpPr>
            <p:sp>
              <p:nvSpPr>
                <p:cNvPr id="17514" name="Oval 71"/>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15" name="Text Box 72"/>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grpSp>
          <p:grpSp>
            <p:nvGrpSpPr>
              <p:cNvPr id="17502" name="Group 73"/>
              <p:cNvGrpSpPr>
                <a:grpSpLocks/>
              </p:cNvGrpSpPr>
              <p:nvPr/>
            </p:nvGrpSpPr>
            <p:grpSpPr bwMode="auto">
              <a:xfrm>
                <a:off x="1701" y="1797"/>
                <a:ext cx="317" cy="227"/>
                <a:chOff x="703" y="799"/>
                <a:chExt cx="317" cy="227"/>
              </a:xfrm>
            </p:grpSpPr>
            <p:sp>
              <p:nvSpPr>
                <p:cNvPr id="17512" name="Oval 74"/>
                <p:cNvSpPr>
                  <a:spLocks noChangeArrowheads="1"/>
                </p:cNvSpPr>
                <p:nvPr/>
              </p:nvSpPr>
              <p:spPr bwMode="auto">
                <a:xfrm>
                  <a:off x="748" y="799"/>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7513" name="Text Box 75"/>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5</a:t>
                  </a:r>
                </a:p>
              </p:txBody>
            </p:sp>
          </p:grpSp>
          <p:sp>
            <p:nvSpPr>
              <p:cNvPr id="17503" name="Line 76"/>
              <p:cNvSpPr>
                <a:spLocks noChangeShapeType="1"/>
              </p:cNvSpPr>
              <p:nvPr/>
            </p:nvSpPr>
            <p:spPr bwMode="auto">
              <a:xfrm>
                <a:off x="975" y="890"/>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4" name="Line 77"/>
              <p:cNvSpPr>
                <a:spLocks noChangeShapeType="1"/>
              </p:cNvSpPr>
              <p:nvPr/>
            </p:nvSpPr>
            <p:spPr bwMode="auto">
              <a:xfrm>
                <a:off x="975" y="1389"/>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5" name="Line 78"/>
              <p:cNvSpPr>
                <a:spLocks noChangeShapeType="1"/>
              </p:cNvSpPr>
              <p:nvPr/>
            </p:nvSpPr>
            <p:spPr bwMode="auto">
              <a:xfrm>
                <a:off x="1474" y="1389"/>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6" name="Line 79"/>
              <p:cNvSpPr>
                <a:spLocks noChangeShapeType="1"/>
              </p:cNvSpPr>
              <p:nvPr/>
            </p:nvSpPr>
            <p:spPr bwMode="auto">
              <a:xfrm>
                <a:off x="839" y="1026"/>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7" name="Line 80"/>
              <p:cNvSpPr>
                <a:spLocks noChangeShapeType="1"/>
              </p:cNvSpPr>
              <p:nvPr/>
            </p:nvSpPr>
            <p:spPr bwMode="auto">
              <a:xfrm>
                <a:off x="1338" y="1026"/>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8" name="Line 81"/>
              <p:cNvSpPr>
                <a:spLocks noChangeShapeType="1"/>
              </p:cNvSpPr>
              <p:nvPr/>
            </p:nvSpPr>
            <p:spPr bwMode="auto">
              <a:xfrm>
                <a:off x="1338" y="1525"/>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09" name="Line 82"/>
              <p:cNvSpPr>
                <a:spLocks noChangeShapeType="1"/>
              </p:cNvSpPr>
              <p:nvPr/>
            </p:nvSpPr>
            <p:spPr bwMode="auto">
              <a:xfrm>
                <a:off x="1837" y="1525"/>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10" name="Line 83"/>
              <p:cNvSpPr>
                <a:spLocks noChangeShapeType="1"/>
              </p:cNvSpPr>
              <p:nvPr/>
            </p:nvSpPr>
            <p:spPr bwMode="auto">
              <a:xfrm>
                <a:off x="930" y="981"/>
                <a:ext cx="362" cy="31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511" name="Line 84"/>
              <p:cNvSpPr>
                <a:spLocks noChangeShapeType="1"/>
              </p:cNvSpPr>
              <p:nvPr/>
            </p:nvSpPr>
            <p:spPr bwMode="auto">
              <a:xfrm>
                <a:off x="930" y="1525"/>
                <a:ext cx="362" cy="31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17495" name="Text Box 85"/>
            <p:cNvSpPr txBox="1">
              <a:spLocks noChangeArrowheads="1"/>
            </p:cNvSpPr>
            <p:nvPr/>
          </p:nvSpPr>
          <p:spPr bwMode="auto">
            <a:xfrm>
              <a:off x="1202" y="2104"/>
              <a:ext cx="1224"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Conflict graph</a:t>
              </a:r>
            </a:p>
          </p:txBody>
        </p:sp>
      </p:grpSp>
      <p:sp>
        <p:nvSpPr>
          <p:cNvPr id="17464" name="Text Box 86"/>
          <p:cNvSpPr txBox="1">
            <a:spLocks noChangeArrowheads="1"/>
          </p:cNvSpPr>
          <p:nvPr/>
        </p:nvSpPr>
        <p:spPr bwMode="auto">
          <a:xfrm>
            <a:off x="5508625" y="3573463"/>
            <a:ext cx="1008063"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Intervals</a:t>
            </a:r>
          </a:p>
        </p:txBody>
      </p:sp>
      <p:grpSp>
        <p:nvGrpSpPr>
          <p:cNvPr id="11" name="Group 87"/>
          <p:cNvGrpSpPr>
            <a:grpSpLocks/>
          </p:cNvGrpSpPr>
          <p:nvPr/>
        </p:nvGrpSpPr>
        <p:grpSpPr bwMode="auto">
          <a:xfrm>
            <a:off x="1889125" y="3995738"/>
            <a:ext cx="2087563" cy="2533650"/>
            <a:chOff x="1202" y="2523"/>
            <a:chExt cx="1315" cy="1596"/>
          </a:xfrm>
        </p:grpSpPr>
        <p:grpSp>
          <p:nvGrpSpPr>
            <p:cNvPr id="17467" name="Group 88"/>
            <p:cNvGrpSpPr>
              <a:grpSpLocks/>
            </p:cNvGrpSpPr>
            <p:nvPr/>
          </p:nvGrpSpPr>
          <p:grpSpPr bwMode="auto">
            <a:xfrm>
              <a:off x="1701" y="2523"/>
              <a:ext cx="317" cy="227"/>
              <a:chOff x="703" y="799"/>
              <a:chExt cx="317" cy="227"/>
            </a:xfrm>
          </p:grpSpPr>
          <p:sp>
            <p:nvSpPr>
              <p:cNvPr id="17492" name="Oval 89"/>
              <p:cNvSpPr>
                <a:spLocks noChangeArrowheads="1"/>
              </p:cNvSpPr>
              <p:nvPr/>
            </p:nvSpPr>
            <p:spPr bwMode="auto">
              <a:xfrm>
                <a:off x="748" y="799"/>
                <a:ext cx="227" cy="227"/>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93" name="Text Box 90"/>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6</a:t>
                </a:r>
              </a:p>
            </p:txBody>
          </p:sp>
        </p:grpSp>
        <p:grpSp>
          <p:nvGrpSpPr>
            <p:cNvPr id="17468" name="Group 91"/>
            <p:cNvGrpSpPr>
              <a:grpSpLocks/>
            </p:cNvGrpSpPr>
            <p:nvPr/>
          </p:nvGrpSpPr>
          <p:grpSpPr bwMode="auto">
            <a:xfrm>
              <a:off x="1202" y="3022"/>
              <a:ext cx="317" cy="227"/>
              <a:chOff x="703" y="799"/>
              <a:chExt cx="317" cy="227"/>
            </a:xfrm>
          </p:grpSpPr>
          <p:sp>
            <p:nvSpPr>
              <p:cNvPr id="17490" name="Oval 92"/>
              <p:cNvSpPr>
                <a:spLocks noChangeArrowheads="1"/>
              </p:cNvSpPr>
              <p:nvPr/>
            </p:nvSpPr>
            <p:spPr bwMode="auto">
              <a:xfrm>
                <a:off x="748" y="799"/>
                <a:ext cx="227" cy="227"/>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91" name="Text Box 93"/>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7</a:t>
                </a:r>
              </a:p>
            </p:txBody>
          </p:sp>
        </p:grpSp>
        <p:sp>
          <p:nvSpPr>
            <p:cNvPr id="17469" name="Oval 94"/>
            <p:cNvSpPr>
              <a:spLocks noChangeArrowheads="1"/>
            </p:cNvSpPr>
            <p:nvPr/>
          </p:nvSpPr>
          <p:spPr bwMode="auto">
            <a:xfrm>
              <a:off x="1746" y="3022"/>
              <a:ext cx="227" cy="227"/>
            </a:xfrm>
            <a:prstGeom prst="ellipse">
              <a:avLst/>
            </a:prstGeom>
            <a:solidFill>
              <a:schemeClr val="bg2"/>
            </a:solidFill>
            <a:ln w="9525">
              <a:solidFill>
                <a:schemeClr val="tx1"/>
              </a:solidFill>
              <a:round/>
              <a:headEnd/>
              <a:tailEnd/>
            </a:ln>
          </p:spPr>
          <p:txBody>
            <a:bodyPr wrap="none" anchor="ctr"/>
            <a:lstStyle/>
            <a:p>
              <a:endParaRPr lang="en-US"/>
            </a:p>
          </p:txBody>
        </p:sp>
        <p:sp>
          <p:nvSpPr>
            <p:cNvPr id="17470" name="Text Box 95"/>
            <p:cNvSpPr txBox="1">
              <a:spLocks noChangeArrowheads="1"/>
            </p:cNvSpPr>
            <p:nvPr/>
          </p:nvSpPr>
          <p:spPr bwMode="auto">
            <a:xfrm>
              <a:off x="1701" y="3022"/>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bg1"/>
                  </a:solidFill>
                  <a:latin typeface="Arial" charset="0"/>
                </a:rPr>
                <a:t>4</a:t>
              </a:r>
            </a:p>
          </p:txBody>
        </p:sp>
        <p:sp>
          <p:nvSpPr>
            <p:cNvPr id="17471" name="Oval 96"/>
            <p:cNvSpPr>
              <a:spLocks noChangeArrowheads="1"/>
            </p:cNvSpPr>
            <p:nvPr/>
          </p:nvSpPr>
          <p:spPr bwMode="auto">
            <a:xfrm>
              <a:off x="1746" y="3521"/>
              <a:ext cx="227" cy="227"/>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17472" name="Text Box 97"/>
            <p:cNvSpPr txBox="1">
              <a:spLocks noChangeArrowheads="1"/>
            </p:cNvSpPr>
            <p:nvPr/>
          </p:nvSpPr>
          <p:spPr bwMode="auto">
            <a:xfrm>
              <a:off x="1701" y="3521"/>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2</a:t>
              </a:r>
            </a:p>
          </p:txBody>
        </p:sp>
        <p:sp>
          <p:nvSpPr>
            <p:cNvPr id="17473" name="Oval 98"/>
            <p:cNvSpPr>
              <a:spLocks noChangeArrowheads="1"/>
            </p:cNvSpPr>
            <p:nvPr/>
          </p:nvSpPr>
          <p:spPr bwMode="auto">
            <a:xfrm>
              <a:off x="1247" y="2523"/>
              <a:ext cx="227" cy="227"/>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17474" name="Text Box 99"/>
            <p:cNvSpPr txBox="1">
              <a:spLocks noChangeArrowheads="1"/>
            </p:cNvSpPr>
            <p:nvPr/>
          </p:nvSpPr>
          <p:spPr bwMode="auto">
            <a:xfrm>
              <a:off x="1202" y="2523"/>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a:t>
              </a:r>
            </a:p>
          </p:txBody>
        </p:sp>
        <p:sp>
          <p:nvSpPr>
            <p:cNvPr id="17475" name="Oval 100"/>
            <p:cNvSpPr>
              <a:spLocks noChangeArrowheads="1"/>
            </p:cNvSpPr>
            <p:nvPr/>
          </p:nvSpPr>
          <p:spPr bwMode="auto">
            <a:xfrm>
              <a:off x="2245" y="3022"/>
              <a:ext cx="227" cy="227"/>
            </a:xfrm>
            <a:prstGeom prst="ellipse">
              <a:avLst/>
            </a:prstGeom>
            <a:solidFill>
              <a:schemeClr val="folHlink"/>
            </a:solidFill>
            <a:ln w="9525">
              <a:solidFill>
                <a:schemeClr val="tx1"/>
              </a:solidFill>
              <a:round/>
              <a:headEnd/>
              <a:tailEnd/>
            </a:ln>
          </p:spPr>
          <p:txBody>
            <a:bodyPr wrap="none" anchor="ctr"/>
            <a:lstStyle/>
            <a:p>
              <a:endParaRPr lang="en-US"/>
            </a:p>
          </p:txBody>
        </p:sp>
        <p:sp>
          <p:nvSpPr>
            <p:cNvPr id="17476" name="Text Box 101"/>
            <p:cNvSpPr txBox="1">
              <a:spLocks noChangeArrowheads="1"/>
            </p:cNvSpPr>
            <p:nvPr/>
          </p:nvSpPr>
          <p:spPr bwMode="auto">
            <a:xfrm>
              <a:off x="2200" y="3022"/>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grpSp>
          <p:nvGrpSpPr>
            <p:cNvPr id="17477" name="Group 102"/>
            <p:cNvGrpSpPr>
              <a:grpSpLocks/>
            </p:cNvGrpSpPr>
            <p:nvPr/>
          </p:nvGrpSpPr>
          <p:grpSpPr bwMode="auto">
            <a:xfrm>
              <a:off x="2200" y="3521"/>
              <a:ext cx="317" cy="227"/>
              <a:chOff x="703" y="799"/>
              <a:chExt cx="317" cy="227"/>
            </a:xfrm>
          </p:grpSpPr>
          <p:sp>
            <p:nvSpPr>
              <p:cNvPr id="17488" name="Oval 103"/>
              <p:cNvSpPr>
                <a:spLocks noChangeArrowheads="1"/>
              </p:cNvSpPr>
              <p:nvPr/>
            </p:nvSpPr>
            <p:spPr bwMode="auto">
              <a:xfrm>
                <a:off x="748" y="799"/>
                <a:ext cx="227" cy="227"/>
              </a:xfrm>
              <a:prstGeom prst="ellipse">
                <a:avLst/>
              </a:prstGeom>
              <a:solidFill>
                <a:srgbClr val="FF3300"/>
              </a:solidFill>
              <a:ln w="9525">
                <a:solidFill>
                  <a:schemeClr val="tx1"/>
                </a:solidFill>
                <a:round/>
                <a:headEnd/>
                <a:tailEnd/>
              </a:ln>
            </p:spPr>
            <p:txBody>
              <a:bodyPr wrap="none" anchor="ctr"/>
              <a:lstStyle/>
              <a:p>
                <a:endParaRPr lang="en-US"/>
              </a:p>
            </p:txBody>
          </p:sp>
          <p:sp>
            <p:nvSpPr>
              <p:cNvPr id="17489" name="Text Box 104"/>
              <p:cNvSpPr txBox="1">
                <a:spLocks noChangeArrowheads="1"/>
              </p:cNvSpPr>
              <p:nvPr/>
            </p:nvSpPr>
            <p:spPr bwMode="auto">
              <a:xfrm>
                <a:off x="703" y="799"/>
                <a:ext cx="317"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5</a:t>
                </a:r>
              </a:p>
            </p:txBody>
          </p:sp>
        </p:grpSp>
        <p:sp>
          <p:nvSpPr>
            <p:cNvPr id="17478" name="Line 105"/>
            <p:cNvSpPr>
              <a:spLocks noChangeShapeType="1"/>
            </p:cNvSpPr>
            <p:nvPr/>
          </p:nvSpPr>
          <p:spPr bwMode="auto">
            <a:xfrm>
              <a:off x="1474" y="2614"/>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79" name="Line 106"/>
            <p:cNvSpPr>
              <a:spLocks noChangeShapeType="1"/>
            </p:cNvSpPr>
            <p:nvPr/>
          </p:nvSpPr>
          <p:spPr bwMode="auto">
            <a:xfrm>
              <a:off x="1474" y="3113"/>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0" name="Line 107"/>
            <p:cNvSpPr>
              <a:spLocks noChangeShapeType="1"/>
            </p:cNvSpPr>
            <p:nvPr/>
          </p:nvSpPr>
          <p:spPr bwMode="auto">
            <a:xfrm>
              <a:off x="1973" y="3113"/>
              <a:ext cx="27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1" name="Line 108"/>
            <p:cNvSpPr>
              <a:spLocks noChangeShapeType="1"/>
            </p:cNvSpPr>
            <p:nvPr/>
          </p:nvSpPr>
          <p:spPr bwMode="auto">
            <a:xfrm>
              <a:off x="1338" y="2750"/>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2" name="Line 109"/>
            <p:cNvSpPr>
              <a:spLocks noChangeShapeType="1"/>
            </p:cNvSpPr>
            <p:nvPr/>
          </p:nvSpPr>
          <p:spPr bwMode="auto">
            <a:xfrm>
              <a:off x="1837" y="2750"/>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3" name="Line 110"/>
            <p:cNvSpPr>
              <a:spLocks noChangeShapeType="1"/>
            </p:cNvSpPr>
            <p:nvPr/>
          </p:nvSpPr>
          <p:spPr bwMode="auto">
            <a:xfrm>
              <a:off x="1837" y="3249"/>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4" name="Line 111"/>
            <p:cNvSpPr>
              <a:spLocks noChangeShapeType="1"/>
            </p:cNvSpPr>
            <p:nvPr/>
          </p:nvSpPr>
          <p:spPr bwMode="auto">
            <a:xfrm>
              <a:off x="2336" y="3249"/>
              <a:ext cx="0"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5" name="Line 112"/>
            <p:cNvSpPr>
              <a:spLocks noChangeShapeType="1"/>
            </p:cNvSpPr>
            <p:nvPr/>
          </p:nvSpPr>
          <p:spPr bwMode="auto">
            <a:xfrm>
              <a:off x="1429" y="2705"/>
              <a:ext cx="362" cy="31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6" name="Line 113"/>
            <p:cNvSpPr>
              <a:spLocks noChangeShapeType="1"/>
            </p:cNvSpPr>
            <p:nvPr/>
          </p:nvSpPr>
          <p:spPr bwMode="auto">
            <a:xfrm>
              <a:off x="1429" y="3249"/>
              <a:ext cx="362" cy="31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7487" name="Text Box 114"/>
            <p:cNvSpPr txBox="1">
              <a:spLocks noChangeArrowheads="1"/>
            </p:cNvSpPr>
            <p:nvPr/>
          </p:nvSpPr>
          <p:spPr bwMode="auto">
            <a:xfrm>
              <a:off x="1565" y="3793"/>
              <a:ext cx="952" cy="3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Colored conflict graph</a:t>
              </a:r>
            </a:p>
          </p:txBody>
        </p:sp>
      </p:grpSp>
      <p:sp>
        <p:nvSpPr>
          <p:cNvPr id="17466" name="Text Box 115"/>
          <p:cNvSpPr txBox="1">
            <a:spLocks noChangeArrowheads="1"/>
          </p:cNvSpPr>
          <p:nvPr/>
        </p:nvSpPr>
        <p:spPr bwMode="auto">
          <a:xfrm>
            <a:off x="5508625" y="5949950"/>
            <a:ext cx="1008063"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Coloring</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7116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71183"/>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71184"/>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71185"/>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71186"/>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71187"/>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71188"/>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1165" grpId="0" animBg="1"/>
      <p:bldP spid="1371183" grpId="0" animBg="1"/>
      <p:bldP spid="1371184" grpId="0" animBg="1"/>
      <p:bldP spid="1371185" grpId="0" animBg="1"/>
      <p:bldP spid="1371186" grpId="0" animBg="1"/>
      <p:bldP spid="1371187" grpId="0" animBg="1"/>
      <p:bldP spid="137118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63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E67B5C4-A115-4F49-BB54-B1628DA15419}" type="slidenum">
              <a:rPr lang="en-US" sz="1400" b="0"/>
              <a:pPr/>
              <a:t>15</a:t>
            </a:fld>
            <a:endParaRPr lang="en-US" sz="1400" b="0"/>
          </a:p>
        </p:txBody>
      </p:sp>
      <p:sp>
        <p:nvSpPr>
          <p:cNvPr id="16388" name="Rectangle 2"/>
          <p:cNvSpPr>
            <a:spLocks noGrp="1" noChangeArrowheads="1"/>
          </p:cNvSpPr>
          <p:nvPr>
            <p:ph type="title"/>
          </p:nvPr>
        </p:nvSpPr>
        <p:spPr>
          <a:xfrm>
            <a:off x="684213" y="0"/>
            <a:ext cx="7772400" cy="1143000"/>
          </a:xfrm>
        </p:spPr>
        <p:txBody>
          <a:bodyPr/>
          <a:lstStyle/>
          <a:p>
            <a:r>
              <a:rPr lang="en-US">
                <a:latin typeface="Arial Narrow" charset="0"/>
              </a:rPr>
              <a:t>Left-edge algorithm</a:t>
            </a:r>
            <a:endParaRPr lang="en-US" sz="2500">
              <a:latin typeface="Arial Narrow" charset="0"/>
            </a:endParaRPr>
          </a:p>
        </p:txBody>
      </p:sp>
      <p:sp>
        <p:nvSpPr>
          <p:cNvPr id="16389" name="Rectangle 3"/>
          <p:cNvSpPr>
            <a:spLocks noGrp="1" noChangeArrowheads="1"/>
          </p:cNvSpPr>
          <p:nvPr>
            <p:ph type="body" idx="1"/>
          </p:nvPr>
        </p:nvSpPr>
        <p:spPr>
          <a:xfrm>
            <a:off x="684213" y="1484313"/>
            <a:ext cx="7772400" cy="4683125"/>
          </a:xfrm>
        </p:spPr>
        <p:txBody>
          <a:bodyPr/>
          <a:lstStyle/>
          <a:p>
            <a:pPr>
              <a:lnSpc>
                <a:spcPct val="80000"/>
              </a:lnSpc>
              <a:buFont typeface="Monotype Sorts" charset="0"/>
              <a:buNone/>
            </a:pPr>
            <a:r>
              <a:rPr lang="en-US" sz="1600" dirty="0">
                <a:latin typeface="Arial Narrow" charset="0"/>
              </a:rPr>
              <a:t>LEFT_EDGE(</a:t>
            </a:r>
            <a:r>
              <a:rPr lang="en-US" sz="1600" i="1" dirty="0">
                <a:latin typeface="Arial Narrow" charset="0"/>
              </a:rPr>
              <a:t>I</a:t>
            </a:r>
            <a:r>
              <a:rPr lang="en-US" sz="1600" dirty="0">
                <a:latin typeface="Arial Narrow" charset="0"/>
              </a:rPr>
              <a:t>) {</a:t>
            </a:r>
          </a:p>
          <a:p>
            <a:pPr>
              <a:lnSpc>
                <a:spcPct val="80000"/>
              </a:lnSpc>
              <a:buFont typeface="Monotype Sorts" charset="0"/>
              <a:buNone/>
            </a:pPr>
            <a:r>
              <a:rPr lang="en-US" sz="1600" dirty="0">
                <a:latin typeface="Arial Narrow" charset="0"/>
              </a:rPr>
              <a:t>	Sort elements of </a:t>
            </a:r>
            <a:r>
              <a:rPr lang="en-US" sz="1600" i="1" dirty="0">
                <a:solidFill>
                  <a:schemeClr val="bg2"/>
                </a:solidFill>
                <a:latin typeface="Arial Narrow" charset="0"/>
              </a:rPr>
              <a:t>I</a:t>
            </a:r>
            <a:r>
              <a:rPr lang="en-US" sz="1600" dirty="0">
                <a:latin typeface="Arial Narrow" charset="0"/>
              </a:rPr>
              <a:t> in a list </a:t>
            </a:r>
            <a:r>
              <a:rPr lang="en-US" sz="1600" i="1" dirty="0">
                <a:solidFill>
                  <a:schemeClr val="bg2"/>
                </a:solidFill>
                <a:latin typeface="Arial Narrow" charset="0"/>
              </a:rPr>
              <a:t>L</a:t>
            </a:r>
            <a:r>
              <a:rPr lang="en-US" sz="1600" dirty="0">
                <a:latin typeface="Arial Narrow" charset="0"/>
              </a:rPr>
              <a:t> in ascending order of </a:t>
            </a:r>
            <a:r>
              <a:rPr lang="en-US" sz="1600" i="1" dirty="0">
                <a:solidFill>
                  <a:schemeClr val="bg2"/>
                </a:solidFill>
                <a:latin typeface="Arial Narrow" charset="0"/>
              </a:rPr>
              <a:t>l</a:t>
            </a:r>
            <a:r>
              <a:rPr lang="en-US" sz="1600" i="1" baseline="-25000" dirty="0">
                <a:solidFill>
                  <a:schemeClr val="bg2"/>
                </a:solidFill>
                <a:latin typeface="Arial Narrow" charset="0"/>
              </a:rPr>
              <a:t>i</a:t>
            </a:r>
            <a:r>
              <a:rPr lang="en-US" sz="1600" dirty="0">
                <a:latin typeface="Arial Narrow" charset="0"/>
              </a:rPr>
              <a:t>;</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c</a:t>
            </a:r>
            <a:r>
              <a:rPr lang="en-US" sz="1600" dirty="0">
                <a:solidFill>
                  <a:schemeClr val="bg2"/>
                </a:solidFill>
                <a:latin typeface="Arial Narrow" charset="0"/>
              </a:rPr>
              <a:t> = 0</a:t>
            </a:r>
            <a:r>
              <a:rPr lang="en-US" sz="1600" dirty="0">
                <a:latin typeface="Arial Narrow" charset="0"/>
              </a:rPr>
              <a:t>;</a:t>
            </a:r>
          </a:p>
          <a:p>
            <a:pPr>
              <a:lnSpc>
                <a:spcPct val="80000"/>
              </a:lnSpc>
              <a:buFont typeface="Monotype Sorts" charset="0"/>
              <a:buNone/>
            </a:pPr>
            <a:r>
              <a:rPr lang="en-US" sz="1600" dirty="0">
                <a:latin typeface="Arial Narrow" charset="0"/>
              </a:rPr>
              <a:t>	</a:t>
            </a:r>
            <a:r>
              <a:rPr lang="en-US" sz="1600" b="0" dirty="0">
                <a:latin typeface="Arial Narrow" charset="0"/>
              </a:rPr>
              <a:t>while</a:t>
            </a:r>
            <a:r>
              <a:rPr lang="en-US" sz="1600" dirty="0">
                <a:latin typeface="Arial Narrow" charset="0"/>
              </a:rPr>
              <a:t> (some interval has not been colored) </a:t>
            </a:r>
            <a:r>
              <a:rPr lang="en-US" sz="1600" b="0" dirty="0">
                <a:latin typeface="Arial Narrow" charset="0"/>
              </a:rPr>
              <a:t>do</a:t>
            </a:r>
            <a:r>
              <a:rPr lang="en-US" sz="1600" dirty="0">
                <a:latin typeface="Arial Narrow" charset="0"/>
              </a:rPr>
              <a:t> {</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S</a:t>
            </a:r>
            <a:r>
              <a:rPr lang="en-US" sz="1600" dirty="0">
                <a:solidFill>
                  <a:schemeClr val="bg2"/>
                </a:solidFill>
                <a:latin typeface="Arial Narrow" charset="0"/>
              </a:rPr>
              <a:t> = </a:t>
            </a:r>
            <a:r>
              <a:rPr lang="en-US" sz="1600" dirty="0" err="1">
                <a:solidFill>
                  <a:schemeClr val="bg2"/>
                </a:solidFill>
                <a:latin typeface="Arial" charset="0"/>
                <a:cs typeface="Arial" charset="0"/>
              </a:rPr>
              <a:t>Ø</a:t>
            </a:r>
            <a:r>
              <a:rPr lang="en-US" sz="1600" dirty="0">
                <a:latin typeface="Arial Narrow" charset="0"/>
                <a:cs typeface="Arial" charset="0"/>
              </a:rPr>
              <a:t>;</a:t>
            </a:r>
          </a:p>
          <a:p>
            <a:pPr>
              <a:lnSpc>
                <a:spcPct val="80000"/>
              </a:lnSpc>
              <a:buFont typeface="Monotype Sorts" charset="0"/>
              <a:buNone/>
            </a:pPr>
            <a:r>
              <a:rPr lang="en-US" sz="1600" dirty="0">
                <a:latin typeface="Arial Narrow" charset="0"/>
                <a:cs typeface="Arial" charset="0"/>
              </a:rPr>
              <a:t>		</a:t>
            </a:r>
            <a:r>
              <a:rPr lang="en-US" sz="1600" i="1" dirty="0">
                <a:solidFill>
                  <a:schemeClr val="bg2"/>
                </a:solidFill>
                <a:latin typeface="Arial Narrow" charset="0"/>
                <a:cs typeface="Arial" charset="0"/>
              </a:rPr>
              <a:t>r</a:t>
            </a:r>
            <a:r>
              <a:rPr lang="en-US" sz="1600" dirty="0">
                <a:solidFill>
                  <a:schemeClr val="bg2"/>
                </a:solidFill>
                <a:latin typeface="Arial Narrow" charset="0"/>
                <a:cs typeface="Arial" charset="0"/>
              </a:rPr>
              <a:t> = 0</a:t>
            </a:r>
            <a:r>
              <a:rPr lang="en-US" sz="1600" dirty="0">
                <a:latin typeface="Arial Narrow" charset="0"/>
                <a:cs typeface="Arial" charset="0"/>
              </a:rPr>
              <a:t>;</a:t>
            </a:r>
          </a:p>
          <a:p>
            <a:pPr>
              <a:lnSpc>
                <a:spcPct val="80000"/>
              </a:lnSpc>
              <a:buFont typeface="Monotype Sorts" charset="0"/>
              <a:buNone/>
            </a:pPr>
            <a:r>
              <a:rPr lang="en-US" sz="1600" dirty="0">
                <a:latin typeface="Arial Narrow" charset="0"/>
                <a:cs typeface="Arial" charset="0"/>
              </a:rPr>
              <a:t>		</a:t>
            </a:r>
            <a:r>
              <a:rPr lang="en-US" sz="1600" b="0" dirty="0">
                <a:latin typeface="Arial Narrow" charset="0"/>
                <a:cs typeface="Arial" charset="0"/>
              </a:rPr>
              <a:t>while</a:t>
            </a:r>
            <a:r>
              <a:rPr lang="en-US" sz="1600" dirty="0">
                <a:latin typeface="Arial Narrow" charset="0"/>
                <a:cs typeface="Arial" charset="0"/>
              </a:rPr>
              <a:t> (  exists </a:t>
            </a:r>
            <a:r>
              <a:rPr lang="en-US" sz="1600" i="1" dirty="0">
                <a:solidFill>
                  <a:schemeClr val="bg2"/>
                </a:solidFill>
                <a:latin typeface="Arial Narrow" charset="0"/>
                <a:cs typeface="Arial" charset="0"/>
              </a:rPr>
              <a:t>s</a:t>
            </a:r>
            <a:r>
              <a:rPr lang="en-US" sz="1600" dirty="0">
                <a:solidFill>
                  <a:schemeClr val="bg2"/>
                </a:solidFill>
                <a:latin typeface="Arial Narrow" charset="0"/>
                <a:cs typeface="Arial" charset="0"/>
              </a:rPr>
              <a:t> </a:t>
            </a:r>
            <a:r>
              <a:rPr lang="ru-RU" sz="1600" dirty="0" err="1">
                <a:solidFill>
                  <a:schemeClr val="bg2"/>
                </a:solidFill>
                <a:latin typeface="Lucida Grande" charset="0"/>
                <a:cs typeface="Arial" charset="0"/>
              </a:rPr>
              <a:t>є</a:t>
            </a:r>
            <a:r>
              <a:rPr lang="en-US" sz="1600" dirty="0">
                <a:solidFill>
                  <a:schemeClr val="bg2"/>
                </a:solidFill>
                <a:latin typeface="Arial Narrow" charset="0"/>
                <a:cs typeface="Arial" charset="0"/>
              </a:rPr>
              <a:t> </a:t>
            </a:r>
            <a:r>
              <a:rPr lang="en-US" sz="1600" i="1" dirty="0">
                <a:solidFill>
                  <a:schemeClr val="bg2"/>
                </a:solidFill>
                <a:latin typeface="Arial Narrow" charset="0"/>
                <a:cs typeface="Arial" charset="0"/>
              </a:rPr>
              <a:t>L</a:t>
            </a:r>
            <a:r>
              <a:rPr lang="en-US" sz="1600" dirty="0">
                <a:latin typeface="Arial Narrow" charset="0"/>
                <a:cs typeface="Arial" charset="0"/>
              </a:rPr>
              <a:t> such that </a:t>
            </a:r>
            <a:r>
              <a:rPr lang="en-US" sz="1600" i="1" dirty="0">
                <a:solidFill>
                  <a:schemeClr val="bg2"/>
                </a:solidFill>
                <a:latin typeface="Arial Narrow" charset="0"/>
                <a:cs typeface="Arial" charset="0"/>
              </a:rPr>
              <a:t>l</a:t>
            </a:r>
            <a:r>
              <a:rPr lang="en-US" sz="1600" i="1" baseline="-25000" dirty="0">
                <a:solidFill>
                  <a:schemeClr val="bg2"/>
                </a:solidFill>
                <a:latin typeface="Arial Narrow" charset="0"/>
                <a:cs typeface="Arial" charset="0"/>
              </a:rPr>
              <a:t>s</a:t>
            </a:r>
            <a:r>
              <a:rPr lang="en-US" sz="1600" dirty="0">
                <a:solidFill>
                  <a:schemeClr val="bg2"/>
                </a:solidFill>
                <a:latin typeface="Arial Narrow" charset="0"/>
                <a:cs typeface="Arial" charset="0"/>
              </a:rPr>
              <a:t> &gt; </a:t>
            </a:r>
            <a:r>
              <a:rPr lang="en-US" sz="1600" i="1" dirty="0">
                <a:solidFill>
                  <a:schemeClr val="bg2"/>
                </a:solidFill>
                <a:latin typeface="Arial Narrow" charset="0"/>
                <a:cs typeface="Arial" charset="0"/>
              </a:rPr>
              <a:t>r </a:t>
            </a:r>
            <a:r>
              <a:rPr lang="en-US" sz="1600" dirty="0">
                <a:latin typeface="Arial Narrow" charset="0"/>
                <a:cs typeface="Arial" charset="0"/>
              </a:rPr>
              <a:t>) </a:t>
            </a:r>
            <a:r>
              <a:rPr lang="en-US" sz="1600" b="0" dirty="0">
                <a:latin typeface="Arial Narrow" charset="0"/>
                <a:cs typeface="Arial" charset="0"/>
              </a:rPr>
              <a:t>do</a:t>
            </a:r>
            <a:r>
              <a:rPr lang="en-US" sz="1600" dirty="0">
                <a:latin typeface="Arial Narrow" charset="0"/>
                <a:cs typeface="Arial" charset="0"/>
              </a:rPr>
              <a:t> {</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s</a:t>
            </a:r>
            <a:r>
              <a:rPr lang="en-US" sz="1600" dirty="0">
                <a:latin typeface="Arial Narrow" charset="0"/>
              </a:rPr>
              <a:t> = First element in the list </a:t>
            </a:r>
            <a:r>
              <a:rPr lang="en-US" sz="1600" i="1" dirty="0">
                <a:solidFill>
                  <a:schemeClr val="bg2"/>
                </a:solidFill>
                <a:latin typeface="Arial Narrow" charset="0"/>
              </a:rPr>
              <a:t>L</a:t>
            </a:r>
            <a:r>
              <a:rPr lang="en-US" sz="1600" dirty="0">
                <a:latin typeface="Arial Narrow" charset="0"/>
              </a:rPr>
              <a:t> with </a:t>
            </a:r>
            <a:r>
              <a:rPr lang="en-US" sz="1600" i="1" dirty="0">
                <a:solidFill>
                  <a:schemeClr val="bg2"/>
                </a:solidFill>
                <a:latin typeface="Arial Narrow" charset="0"/>
              </a:rPr>
              <a:t>l</a:t>
            </a:r>
            <a:r>
              <a:rPr lang="en-US" sz="1600" i="1" baseline="-25000" dirty="0">
                <a:solidFill>
                  <a:schemeClr val="bg2"/>
                </a:solidFill>
                <a:latin typeface="Arial Narrow" charset="0"/>
              </a:rPr>
              <a:t>s</a:t>
            </a:r>
            <a:r>
              <a:rPr lang="en-US" sz="1600" dirty="0">
                <a:solidFill>
                  <a:schemeClr val="bg2"/>
                </a:solidFill>
                <a:latin typeface="Arial Narrow" charset="0"/>
              </a:rPr>
              <a:t> &gt; </a:t>
            </a:r>
            <a:r>
              <a:rPr lang="en-US" sz="1600" i="1" dirty="0">
                <a:solidFill>
                  <a:schemeClr val="bg2"/>
                </a:solidFill>
                <a:latin typeface="Arial Narrow" charset="0"/>
              </a:rPr>
              <a:t>r</a:t>
            </a:r>
            <a:r>
              <a:rPr lang="en-US" sz="1600" dirty="0">
                <a:latin typeface="Arial Narrow" charset="0"/>
              </a:rPr>
              <a:t>;</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S</a:t>
            </a:r>
            <a:r>
              <a:rPr lang="en-US" sz="1600" dirty="0">
                <a:solidFill>
                  <a:schemeClr val="bg2"/>
                </a:solidFill>
                <a:latin typeface="Arial Narrow" charset="0"/>
              </a:rPr>
              <a:t> = </a:t>
            </a:r>
            <a:r>
              <a:rPr lang="en-US" sz="1600" i="1" dirty="0">
                <a:solidFill>
                  <a:schemeClr val="bg2"/>
                </a:solidFill>
                <a:latin typeface="Arial Narrow" charset="0"/>
              </a:rPr>
              <a:t>S</a:t>
            </a:r>
            <a:r>
              <a:rPr lang="en-US" sz="1600" dirty="0">
                <a:solidFill>
                  <a:schemeClr val="bg2"/>
                </a:solidFill>
                <a:latin typeface="Arial Narrow" charset="0"/>
              </a:rPr>
              <a:t> U {</a:t>
            </a:r>
            <a:r>
              <a:rPr lang="en-US" sz="1600" i="1" dirty="0">
                <a:solidFill>
                  <a:schemeClr val="bg2"/>
                </a:solidFill>
                <a:latin typeface="Arial Narrow" charset="0"/>
              </a:rPr>
              <a:t>s</a:t>
            </a:r>
            <a:r>
              <a:rPr lang="en-US" sz="1600" dirty="0">
                <a:solidFill>
                  <a:schemeClr val="bg2"/>
                </a:solidFill>
                <a:latin typeface="Arial Narrow" charset="0"/>
              </a:rPr>
              <a:t>};</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r</a:t>
            </a:r>
            <a:r>
              <a:rPr lang="en-US" sz="1600" dirty="0">
                <a:solidFill>
                  <a:schemeClr val="bg2"/>
                </a:solidFill>
                <a:latin typeface="Arial Narrow" charset="0"/>
              </a:rPr>
              <a:t> = </a:t>
            </a:r>
            <a:r>
              <a:rPr lang="en-US" sz="1600" i="1" dirty="0" err="1">
                <a:solidFill>
                  <a:schemeClr val="bg2"/>
                </a:solidFill>
                <a:latin typeface="Arial Narrow" charset="0"/>
              </a:rPr>
              <a:t>r</a:t>
            </a:r>
            <a:r>
              <a:rPr lang="en-US" sz="1600" i="1" baseline="-25000" dirty="0" err="1">
                <a:solidFill>
                  <a:schemeClr val="bg2"/>
                </a:solidFill>
                <a:latin typeface="Arial Narrow" charset="0"/>
              </a:rPr>
              <a:t>s</a:t>
            </a:r>
            <a:r>
              <a:rPr lang="en-US" sz="1600" dirty="0">
                <a:solidFill>
                  <a:schemeClr val="bg2"/>
                </a:solidFill>
                <a:latin typeface="Arial Narrow" charset="0"/>
              </a:rPr>
              <a:t>;</a:t>
            </a:r>
          </a:p>
          <a:p>
            <a:pPr>
              <a:lnSpc>
                <a:spcPct val="80000"/>
              </a:lnSpc>
              <a:buFont typeface="Monotype Sorts" charset="0"/>
              <a:buNone/>
            </a:pPr>
            <a:r>
              <a:rPr lang="en-US" sz="1600" dirty="0">
                <a:latin typeface="Arial Narrow" charset="0"/>
              </a:rPr>
              <a:t>			Delete </a:t>
            </a:r>
            <a:r>
              <a:rPr lang="en-US" sz="1600" i="1" dirty="0">
                <a:solidFill>
                  <a:schemeClr val="bg2"/>
                </a:solidFill>
                <a:latin typeface="Arial Narrow" charset="0"/>
              </a:rPr>
              <a:t>s</a:t>
            </a:r>
            <a:r>
              <a:rPr lang="en-US" sz="1600" dirty="0">
                <a:latin typeface="Arial Narrow" charset="0"/>
              </a:rPr>
              <a:t> from </a:t>
            </a:r>
            <a:r>
              <a:rPr lang="en-US" sz="1600" i="1" dirty="0">
                <a:solidFill>
                  <a:schemeClr val="bg2"/>
                </a:solidFill>
                <a:latin typeface="Arial Narrow" charset="0"/>
              </a:rPr>
              <a:t>L</a:t>
            </a:r>
            <a:r>
              <a:rPr lang="en-US" sz="1600" dirty="0">
                <a:latin typeface="Arial Narrow" charset="0"/>
              </a:rPr>
              <a:t>;</a:t>
            </a:r>
          </a:p>
          <a:p>
            <a:pPr>
              <a:lnSpc>
                <a:spcPct val="80000"/>
              </a:lnSpc>
              <a:buFont typeface="Monotype Sorts" charset="0"/>
              <a:buNone/>
            </a:pPr>
            <a:r>
              <a:rPr lang="en-US" sz="1600" dirty="0">
                <a:latin typeface="Arial Narrow" charset="0"/>
              </a:rPr>
              <a:t>		}</a:t>
            </a:r>
          </a:p>
          <a:p>
            <a:pPr>
              <a:lnSpc>
                <a:spcPct val="80000"/>
              </a:lnSpc>
              <a:buFont typeface="Monotype Sorts" charset="0"/>
              <a:buNone/>
            </a:pPr>
            <a:r>
              <a:rPr lang="en-US" sz="1600" dirty="0">
                <a:latin typeface="Arial Narrow" charset="0"/>
              </a:rPr>
              <a:t>		</a:t>
            </a:r>
            <a:r>
              <a:rPr lang="en-US" sz="1600" i="1" dirty="0">
                <a:solidFill>
                  <a:schemeClr val="bg2"/>
                </a:solidFill>
                <a:latin typeface="Arial Narrow" charset="0"/>
              </a:rPr>
              <a:t>c</a:t>
            </a:r>
            <a:r>
              <a:rPr lang="en-US" sz="1600" dirty="0">
                <a:solidFill>
                  <a:schemeClr val="bg2"/>
                </a:solidFill>
                <a:latin typeface="Arial Narrow" charset="0"/>
              </a:rPr>
              <a:t> = </a:t>
            </a:r>
            <a:r>
              <a:rPr lang="en-US" sz="1600" i="1" dirty="0">
                <a:solidFill>
                  <a:schemeClr val="bg2"/>
                </a:solidFill>
                <a:latin typeface="Arial Narrow" charset="0"/>
              </a:rPr>
              <a:t>c</a:t>
            </a:r>
            <a:r>
              <a:rPr lang="en-US" sz="1600" dirty="0">
                <a:solidFill>
                  <a:schemeClr val="bg2"/>
                </a:solidFill>
                <a:latin typeface="Arial Narrow" charset="0"/>
              </a:rPr>
              <a:t> + 1</a:t>
            </a:r>
            <a:r>
              <a:rPr lang="en-US" sz="1600" dirty="0">
                <a:latin typeface="Arial Narrow" charset="0"/>
              </a:rPr>
              <a:t>;</a:t>
            </a:r>
          </a:p>
          <a:p>
            <a:pPr>
              <a:lnSpc>
                <a:spcPct val="80000"/>
              </a:lnSpc>
              <a:buFont typeface="Monotype Sorts" charset="0"/>
              <a:buNone/>
            </a:pPr>
            <a:r>
              <a:rPr lang="en-US" sz="1600" dirty="0">
                <a:latin typeface="Arial Narrow" charset="0"/>
              </a:rPr>
              <a:t>		Label elements of </a:t>
            </a:r>
            <a:r>
              <a:rPr lang="en-US" sz="1600" i="1" dirty="0">
                <a:solidFill>
                  <a:schemeClr val="bg2"/>
                </a:solidFill>
                <a:latin typeface="Arial Narrow" charset="0"/>
              </a:rPr>
              <a:t>S</a:t>
            </a:r>
            <a:r>
              <a:rPr lang="en-US" sz="1600" dirty="0">
                <a:latin typeface="Arial Narrow" charset="0"/>
              </a:rPr>
              <a:t> with color </a:t>
            </a:r>
            <a:r>
              <a:rPr lang="en-US" sz="1600" i="1" dirty="0">
                <a:solidFill>
                  <a:schemeClr val="bg2"/>
                </a:solidFill>
                <a:latin typeface="Arial Narrow" charset="0"/>
              </a:rPr>
              <a:t>c</a:t>
            </a:r>
            <a:r>
              <a:rPr lang="en-US" sz="1600" dirty="0">
                <a:latin typeface="Arial Narrow" charset="0"/>
              </a:rPr>
              <a:t>;</a:t>
            </a:r>
          </a:p>
          <a:p>
            <a:pPr>
              <a:lnSpc>
                <a:spcPct val="80000"/>
              </a:lnSpc>
              <a:buFont typeface="Monotype Sorts" charset="0"/>
              <a:buNone/>
            </a:pPr>
            <a:r>
              <a:rPr lang="en-US" sz="1600" dirty="0">
                <a:latin typeface="Arial Narrow" charset="0"/>
              </a:rPr>
              <a:t>	}</a:t>
            </a:r>
          </a:p>
          <a:p>
            <a:pPr>
              <a:lnSpc>
                <a:spcPct val="80000"/>
              </a:lnSpc>
              <a:buFont typeface="Monotype Sorts" charset="0"/>
              <a:buNone/>
            </a:pPr>
            <a:r>
              <a:rPr lang="en-US" sz="1600" dirty="0">
                <a:latin typeface="Arial Narrow" charset="0"/>
              </a:rPr>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84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84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5FC6BC5-44B3-014D-A971-DD882DDDF632}" type="slidenum">
              <a:rPr lang="en-US" sz="1400" b="0"/>
              <a:pPr/>
              <a:t>16</a:t>
            </a:fld>
            <a:endParaRPr lang="en-US" sz="1400" b="0"/>
          </a:p>
        </p:txBody>
      </p:sp>
      <p:sp>
        <p:nvSpPr>
          <p:cNvPr id="18436" name="Rectangle 2"/>
          <p:cNvSpPr>
            <a:spLocks noGrp="1" noChangeArrowheads="1"/>
          </p:cNvSpPr>
          <p:nvPr>
            <p:ph type="title"/>
          </p:nvPr>
        </p:nvSpPr>
        <p:spPr/>
        <p:txBody>
          <a:bodyPr/>
          <a:lstStyle/>
          <a:p>
            <a:r>
              <a:rPr lang="en-US">
                <a:latin typeface="Arial Narrow" charset="0"/>
              </a:rPr>
              <a:t>ILP formulation of binding</a:t>
            </a:r>
          </a:p>
        </p:txBody>
      </p:sp>
      <p:sp>
        <p:nvSpPr>
          <p:cNvPr id="18437" name="Rectangle 3"/>
          <p:cNvSpPr>
            <a:spLocks noGrp="1" noChangeArrowheads="1"/>
          </p:cNvSpPr>
          <p:nvPr>
            <p:ph type="body" idx="1"/>
          </p:nvPr>
        </p:nvSpPr>
        <p:spPr/>
        <p:txBody>
          <a:bodyPr/>
          <a:lstStyle/>
          <a:p>
            <a:pPr marL="342900" indent="-342900">
              <a:lnSpc>
                <a:spcPct val="90000"/>
              </a:lnSpc>
            </a:pPr>
            <a:r>
              <a:rPr lang="en-US">
                <a:latin typeface="Arial Narrow" charset="0"/>
              </a:rPr>
              <a:t>Boolean variable </a:t>
            </a:r>
            <a:r>
              <a:rPr lang="en-US" i="1">
                <a:latin typeface="Arial Narrow" charset="0"/>
              </a:rPr>
              <a:t>b</a:t>
            </a:r>
            <a:r>
              <a:rPr lang="en-US" b="0" i="1" baseline="-14000">
                <a:latin typeface="Arial Narrow" charset="0"/>
              </a:rPr>
              <a:t>ir</a:t>
            </a:r>
          </a:p>
          <a:p>
            <a:pPr marL="742950" lvl="1" indent="-285750">
              <a:lnSpc>
                <a:spcPct val="90000"/>
              </a:lnSpc>
            </a:pPr>
            <a:r>
              <a:rPr lang="en-US">
                <a:latin typeface="Arial Narrow" charset="0"/>
              </a:rPr>
              <a:t>Operation </a:t>
            </a:r>
            <a:r>
              <a:rPr lang="en-US" i="1">
                <a:latin typeface="Arial Narrow" charset="0"/>
                <a:cs typeface="Arial" charset="0"/>
              </a:rPr>
              <a:t>i</a:t>
            </a:r>
            <a:r>
              <a:rPr lang="en-US" i="1">
                <a:latin typeface="Arial Narrow" charset="0"/>
              </a:rPr>
              <a:t> </a:t>
            </a:r>
            <a:r>
              <a:rPr lang="en-US">
                <a:latin typeface="Arial Narrow" charset="0"/>
              </a:rPr>
              <a:t>bound to resource </a:t>
            </a:r>
            <a:r>
              <a:rPr lang="en-US" i="1">
                <a:latin typeface="Arial Narrow" charset="0"/>
              </a:rPr>
              <a:t>r</a:t>
            </a:r>
          </a:p>
          <a:p>
            <a:pPr marL="342900" indent="-342900">
              <a:lnSpc>
                <a:spcPct val="90000"/>
              </a:lnSpc>
            </a:pPr>
            <a:r>
              <a:rPr lang="en-US">
                <a:latin typeface="Arial Narrow" charset="0"/>
              </a:rPr>
              <a:t>Boolean variables </a:t>
            </a:r>
            <a:r>
              <a:rPr lang="en-US" i="1">
                <a:latin typeface="Arial Narrow" charset="0"/>
              </a:rPr>
              <a:t>x</a:t>
            </a:r>
            <a:r>
              <a:rPr lang="en-US" b="0" i="1" baseline="-14000">
                <a:latin typeface="Arial Narrow" charset="0"/>
              </a:rPr>
              <a:t>il</a:t>
            </a:r>
          </a:p>
          <a:p>
            <a:pPr marL="742950" lvl="1" indent="-285750">
              <a:lnSpc>
                <a:spcPct val="90000"/>
              </a:lnSpc>
            </a:pPr>
            <a:r>
              <a:rPr lang="en-US">
                <a:latin typeface="Arial Narrow" charset="0"/>
              </a:rPr>
              <a:t>Operation </a:t>
            </a:r>
            <a:r>
              <a:rPr lang="en-US" i="1">
                <a:latin typeface="Arial Narrow" charset="0"/>
                <a:cs typeface="Arial" charset="0"/>
              </a:rPr>
              <a:t>i</a:t>
            </a:r>
            <a:r>
              <a:rPr lang="en-US" i="1">
                <a:latin typeface="Arial Narrow" charset="0"/>
              </a:rPr>
              <a:t> </a:t>
            </a:r>
            <a:r>
              <a:rPr lang="en-US">
                <a:latin typeface="Arial Narrow" charset="0"/>
              </a:rPr>
              <a:t>scheduled to start at step </a:t>
            </a:r>
            <a:r>
              <a:rPr lang="en-US" i="1">
                <a:latin typeface="Arial Narrow" charset="0"/>
              </a:rPr>
              <a:t>l</a:t>
            </a:r>
          </a:p>
          <a:p>
            <a:pPr marL="742950" lvl="1" indent="-285750">
              <a:lnSpc>
                <a:spcPct val="90000"/>
              </a:lnSpc>
            </a:pPr>
            <a:endParaRPr lang="en-US" i="1">
              <a:latin typeface="Arial Narrow" charset="0"/>
            </a:endParaRPr>
          </a:p>
          <a:p>
            <a:pPr marL="742950" lvl="1" indent="-285750">
              <a:lnSpc>
                <a:spcPct val="90000"/>
              </a:lnSpc>
              <a:buFont typeface="Monotype Sorts" charset="0"/>
              <a:buNone/>
            </a:pPr>
            <a:r>
              <a:rPr lang="en-US" b="0" i="1">
                <a:latin typeface="Arial Narrow" charset="0"/>
                <a:cs typeface="Arial" charset="0"/>
              </a:rPr>
              <a:t>               </a:t>
            </a:r>
            <a:r>
              <a:rPr lang="en-US" i="1">
                <a:solidFill>
                  <a:schemeClr val="bg2"/>
                </a:solidFill>
                <a:latin typeface="Arial Narrow" charset="0"/>
                <a:cs typeface="Arial" charset="0"/>
              </a:rPr>
              <a:t>∑ </a:t>
            </a:r>
            <a:r>
              <a:rPr lang="en-US" i="1" baseline="-25000">
                <a:solidFill>
                  <a:schemeClr val="bg2"/>
                </a:solidFill>
                <a:latin typeface="Arial Narrow" charset="0"/>
                <a:cs typeface="Arial" charset="0"/>
              </a:rPr>
              <a:t>r</a:t>
            </a:r>
            <a:r>
              <a:rPr lang="en-US" i="1">
                <a:solidFill>
                  <a:schemeClr val="bg2"/>
                </a:solidFill>
                <a:latin typeface="Arial Narrow" charset="0"/>
                <a:cs typeface="Arial" charset="0"/>
              </a:rPr>
              <a:t>   b</a:t>
            </a:r>
            <a:r>
              <a:rPr lang="en-US" i="1" baseline="-25000">
                <a:solidFill>
                  <a:schemeClr val="bg2"/>
                </a:solidFill>
                <a:latin typeface="Arial Narrow" charset="0"/>
                <a:cs typeface="Arial" charset="0"/>
              </a:rPr>
              <a:t>ir</a:t>
            </a:r>
            <a:r>
              <a:rPr lang="en-US" i="1">
                <a:solidFill>
                  <a:schemeClr val="bg2"/>
                </a:solidFill>
                <a:latin typeface="Arial Narrow" charset="0"/>
                <a:cs typeface="Arial" charset="0"/>
              </a:rPr>
              <a:t> = 1</a:t>
            </a:r>
            <a:r>
              <a:rPr lang="en-US" i="1">
                <a:latin typeface="Arial Narrow" charset="0"/>
                <a:cs typeface="Arial" charset="0"/>
              </a:rPr>
              <a:t>      for all operations </a:t>
            </a:r>
            <a:r>
              <a:rPr lang="en-US" sz="2000" i="1">
                <a:solidFill>
                  <a:schemeClr val="bg2"/>
                </a:solidFill>
                <a:latin typeface="Arial Narrow" charset="0"/>
                <a:cs typeface="Arial" charset="0"/>
              </a:rPr>
              <a:t>i</a:t>
            </a:r>
          </a:p>
          <a:p>
            <a:pPr marL="742950" lvl="1" indent="-285750">
              <a:lnSpc>
                <a:spcPct val="90000"/>
              </a:lnSpc>
              <a:buFont typeface="Monotype Sorts" charset="0"/>
              <a:buNone/>
            </a:pPr>
            <a:endParaRPr lang="en-US" i="1">
              <a:solidFill>
                <a:schemeClr val="bg2"/>
              </a:solidFill>
              <a:latin typeface="Arial Narrow" charset="0"/>
              <a:cs typeface="Arial" charset="0"/>
            </a:endParaRPr>
          </a:p>
          <a:p>
            <a:pPr marL="742950" lvl="1" indent="-285750">
              <a:lnSpc>
                <a:spcPct val="90000"/>
              </a:lnSpc>
              <a:buFont typeface="Monotype Sorts" charset="0"/>
              <a:buNone/>
            </a:pPr>
            <a:r>
              <a:rPr lang="en-US" i="1">
                <a:latin typeface="Arial Narrow" charset="0"/>
                <a:cs typeface="Arial" charset="0"/>
              </a:rPr>
              <a:t>    </a:t>
            </a:r>
            <a:r>
              <a:rPr lang="en-US" i="1">
                <a:solidFill>
                  <a:schemeClr val="bg2"/>
                </a:solidFill>
                <a:latin typeface="Arial Narrow" charset="0"/>
                <a:cs typeface="Arial" charset="0"/>
              </a:rPr>
              <a:t>∑ </a:t>
            </a:r>
            <a:r>
              <a:rPr lang="en-US" i="1" baseline="-25000">
                <a:solidFill>
                  <a:schemeClr val="bg2"/>
                </a:solidFill>
                <a:latin typeface="Arial Narrow" charset="0"/>
                <a:cs typeface="Arial" charset="0"/>
              </a:rPr>
              <a:t>i</a:t>
            </a:r>
            <a:r>
              <a:rPr lang="en-US" i="1">
                <a:solidFill>
                  <a:schemeClr val="bg2"/>
                </a:solidFill>
                <a:latin typeface="Arial Narrow" charset="0"/>
                <a:cs typeface="Arial" charset="0"/>
              </a:rPr>
              <a:t> b</a:t>
            </a:r>
            <a:r>
              <a:rPr lang="en-US" i="1" baseline="-25000">
                <a:solidFill>
                  <a:schemeClr val="bg2"/>
                </a:solidFill>
                <a:latin typeface="Arial Narrow" charset="0"/>
                <a:cs typeface="Arial" charset="0"/>
              </a:rPr>
              <a:t>ir </a:t>
            </a:r>
            <a:r>
              <a:rPr lang="en-US" i="1">
                <a:solidFill>
                  <a:schemeClr val="bg2"/>
                </a:solidFill>
                <a:latin typeface="Arial Narrow" charset="0"/>
                <a:cs typeface="Arial" charset="0"/>
              </a:rPr>
              <a:t>   ∑ </a:t>
            </a:r>
            <a:r>
              <a:rPr lang="en-US" i="1" baseline="-25000">
                <a:solidFill>
                  <a:schemeClr val="bg2"/>
                </a:solidFill>
                <a:latin typeface="Arial Narrow" charset="0"/>
                <a:cs typeface="Arial" charset="0"/>
              </a:rPr>
              <a:t>m=l-di+1..l</a:t>
            </a:r>
            <a:r>
              <a:rPr lang="en-US" i="1">
                <a:solidFill>
                  <a:schemeClr val="bg2"/>
                </a:solidFill>
                <a:latin typeface="Arial Narrow" charset="0"/>
                <a:cs typeface="Arial" charset="0"/>
              </a:rPr>
              <a:t>  x</a:t>
            </a:r>
            <a:r>
              <a:rPr lang="en-US" i="1" baseline="-25000">
                <a:solidFill>
                  <a:schemeClr val="bg2"/>
                </a:solidFill>
                <a:latin typeface="Arial Narrow" charset="0"/>
                <a:cs typeface="Arial" charset="0"/>
              </a:rPr>
              <a:t>im</a:t>
            </a:r>
            <a:r>
              <a:rPr lang="en-US" i="1">
                <a:solidFill>
                  <a:schemeClr val="bg2"/>
                </a:solidFill>
                <a:latin typeface="Arial Narrow" charset="0"/>
                <a:cs typeface="Arial" charset="0"/>
              </a:rPr>
              <a:t> ≤ 1</a:t>
            </a:r>
            <a:r>
              <a:rPr lang="en-US" i="1">
                <a:latin typeface="Arial Narrow" charset="0"/>
                <a:cs typeface="Arial" charset="0"/>
              </a:rPr>
              <a:t>      for all steps </a:t>
            </a:r>
            <a:r>
              <a:rPr lang="en-US" sz="2000" i="1">
                <a:solidFill>
                  <a:schemeClr val="bg2"/>
                </a:solidFill>
                <a:latin typeface="Arial Narrow" charset="0"/>
                <a:cs typeface="Arial" charset="0"/>
              </a:rPr>
              <a:t>l</a:t>
            </a:r>
            <a:r>
              <a:rPr lang="en-US" i="1">
                <a:solidFill>
                  <a:schemeClr val="bg2"/>
                </a:solidFill>
                <a:latin typeface="Arial Narrow" charset="0"/>
                <a:cs typeface="Arial" charset="0"/>
              </a:rPr>
              <a:t> </a:t>
            </a:r>
            <a:r>
              <a:rPr lang="en-US" i="1">
                <a:latin typeface="Arial Narrow" charset="0"/>
                <a:cs typeface="Arial" charset="0"/>
              </a:rPr>
              <a:t>and resources </a:t>
            </a:r>
            <a:r>
              <a:rPr lang="en-US" sz="2000" i="1">
                <a:solidFill>
                  <a:schemeClr val="bg2"/>
                </a:solidFill>
                <a:latin typeface="Arial Narrow" charset="0"/>
                <a:cs typeface="Arial" charset="0"/>
              </a:rPr>
              <a:t>r</a:t>
            </a:r>
          </a:p>
          <a:p>
            <a:pPr marL="742950" lvl="1" indent="-285750">
              <a:lnSpc>
                <a:spcPct val="90000"/>
              </a:lnSpc>
            </a:pPr>
            <a:endParaRPr lang="en-US" baseline="-14000">
              <a:latin typeface="Arial Narrow"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945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209F5439-3218-C64A-805E-361D8D005E2B}" type="slidenum">
              <a:rPr lang="en-US" sz="1400" b="0"/>
              <a:pPr/>
              <a:t>17</a:t>
            </a:fld>
            <a:endParaRPr lang="en-US" sz="1400" b="0"/>
          </a:p>
        </p:txBody>
      </p:sp>
      <p:sp>
        <p:nvSpPr>
          <p:cNvPr id="19460" name="Rectangle 2"/>
          <p:cNvSpPr>
            <a:spLocks noGrp="1" noChangeArrowheads="1"/>
          </p:cNvSpPr>
          <p:nvPr>
            <p:ph type="title"/>
          </p:nvPr>
        </p:nvSpPr>
        <p:spPr>
          <a:xfrm>
            <a:off x="0" y="0"/>
            <a:ext cx="8839200" cy="1143000"/>
          </a:xfrm>
        </p:spPr>
        <p:txBody>
          <a:bodyPr/>
          <a:lstStyle/>
          <a:p>
            <a:r>
              <a:rPr lang="en-US">
                <a:latin typeface="Arial Narrow" charset="0"/>
              </a:rPr>
              <a:t>Hierarchical sequencing graphs</a:t>
            </a:r>
          </a:p>
        </p:txBody>
      </p:sp>
      <p:sp>
        <p:nvSpPr>
          <p:cNvPr id="19461" name="Rectangle 3"/>
          <p:cNvSpPr>
            <a:spLocks noGrp="1" noChangeArrowheads="1"/>
          </p:cNvSpPr>
          <p:nvPr>
            <p:ph type="body" idx="1"/>
          </p:nvPr>
        </p:nvSpPr>
        <p:spPr>
          <a:xfrm>
            <a:off x="228600" y="1116013"/>
            <a:ext cx="8699500" cy="4821237"/>
          </a:xfrm>
        </p:spPr>
        <p:txBody>
          <a:bodyPr/>
          <a:lstStyle/>
          <a:p>
            <a:r>
              <a:rPr lang="en-US">
                <a:latin typeface="Arial Narrow" charset="0"/>
              </a:rPr>
              <a:t>Hierarchical conflict/compatibility graphs:</a:t>
            </a:r>
          </a:p>
          <a:p>
            <a:pPr lvl="1"/>
            <a:r>
              <a:rPr lang="en-US">
                <a:latin typeface="Arial Narrow" charset="0"/>
              </a:rPr>
              <a:t>Easy to compute</a:t>
            </a:r>
          </a:p>
          <a:p>
            <a:pPr lvl="1"/>
            <a:r>
              <a:rPr lang="en-US">
                <a:latin typeface="Arial Narrow" charset="0"/>
              </a:rPr>
              <a:t>Prevent sharing across hierarchy</a:t>
            </a:r>
          </a:p>
          <a:p>
            <a:r>
              <a:rPr lang="en-US">
                <a:latin typeface="Arial Narrow" charset="0"/>
              </a:rPr>
              <a:t>Flatten hierarchy:</a:t>
            </a:r>
          </a:p>
          <a:p>
            <a:pPr lvl="1"/>
            <a:r>
              <a:rPr lang="en-US">
                <a:latin typeface="Arial Narrow" charset="0"/>
              </a:rPr>
              <a:t>Bigger graphs</a:t>
            </a:r>
          </a:p>
          <a:p>
            <a:pPr lvl="1"/>
            <a:r>
              <a:rPr lang="en-US">
                <a:latin typeface="Arial Narrow" charset="0"/>
              </a:rPr>
              <a:t>Destroy nice properties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048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E3025BD-C603-304D-922E-329577C7F29E}" type="slidenum">
              <a:rPr lang="en-US" sz="1400" b="0"/>
              <a:pPr/>
              <a:t>18</a:t>
            </a:fld>
            <a:endParaRPr lang="en-US" sz="1400" b="0"/>
          </a:p>
        </p:txBody>
      </p:sp>
      <p:sp>
        <p:nvSpPr>
          <p:cNvPr id="20484" name="Rectangle 2"/>
          <p:cNvSpPr>
            <a:spLocks noGrp="1" noChangeArrowheads="1"/>
          </p:cNvSpPr>
          <p:nvPr>
            <p:ph type="title"/>
          </p:nvPr>
        </p:nvSpPr>
        <p:spPr>
          <a:xfrm>
            <a:off x="684213" y="0"/>
            <a:ext cx="7772400" cy="1143000"/>
          </a:xfrm>
        </p:spPr>
        <p:txBody>
          <a:bodyPr/>
          <a:lstStyle/>
          <a:p>
            <a:r>
              <a:rPr lang="en-US">
                <a:latin typeface="Arial Narrow" charset="0"/>
              </a:rPr>
              <a:t>Example</a:t>
            </a:r>
            <a:endParaRPr lang="en-US" sz="2500">
              <a:latin typeface="Arial Narrow" charset="0"/>
            </a:endParaRPr>
          </a:p>
        </p:txBody>
      </p:sp>
      <p:grpSp>
        <p:nvGrpSpPr>
          <p:cNvPr id="20485" name="Group 3"/>
          <p:cNvGrpSpPr>
            <a:grpSpLocks/>
          </p:cNvGrpSpPr>
          <p:nvPr/>
        </p:nvGrpSpPr>
        <p:grpSpPr bwMode="auto">
          <a:xfrm>
            <a:off x="323850" y="1557338"/>
            <a:ext cx="2519363" cy="3024187"/>
            <a:chOff x="204" y="754"/>
            <a:chExt cx="1587" cy="1905"/>
          </a:xfrm>
        </p:grpSpPr>
        <p:sp>
          <p:nvSpPr>
            <p:cNvPr id="20521" name="Line 4"/>
            <p:cNvSpPr>
              <a:spLocks noChangeShapeType="1"/>
            </p:cNvSpPr>
            <p:nvPr/>
          </p:nvSpPr>
          <p:spPr bwMode="auto">
            <a:xfrm>
              <a:off x="703" y="1162"/>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2" name="Line 5"/>
            <p:cNvSpPr>
              <a:spLocks noChangeShapeType="1"/>
            </p:cNvSpPr>
            <p:nvPr/>
          </p:nvSpPr>
          <p:spPr bwMode="auto">
            <a:xfrm>
              <a:off x="703" y="1389"/>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3" name="Line 6"/>
            <p:cNvSpPr>
              <a:spLocks noChangeShapeType="1"/>
            </p:cNvSpPr>
            <p:nvPr/>
          </p:nvSpPr>
          <p:spPr bwMode="auto">
            <a:xfrm>
              <a:off x="703" y="1615"/>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4" name="Line 7"/>
            <p:cNvSpPr>
              <a:spLocks noChangeShapeType="1"/>
            </p:cNvSpPr>
            <p:nvPr/>
          </p:nvSpPr>
          <p:spPr bwMode="auto">
            <a:xfrm>
              <a:off x="703" y="1842"/>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5" name="Line 8"/>
            <p:cNvSpPr>
              <a:spLocks noChangeShapeType="1"/>
            </p:cNvSpPr>
            <p:nvPr/>
          </p:nvSpPr>
          <p:spPr bwMode="auto">
            <a:xfrm>
              <a:off x="703" y="2115"/>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6" name="Line 9"/>
            <p:cNvSpPr>
              <a:spLocks noChangeShapeType="1"/>
            </p:cNvSpPr>
            <p:nvPr/>
          </p:nvSpPr>
          <p:spPr bwMode="auto">
            <a:xfrm>
              <a:off x="703" y="2341"/>
              <a:ext cx="108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27" name="Text Box 10"/>
            <p:cNvSpPr txBox="1">
              <a:spLocks noChangeArrowheads="1"/>
            </p:cNvSpPr>
            <p:nvPr/>
          </p:nvSpPr>
          <p:spPr bwMode="auto">
            <a:xfrm>
              <a:off x="204" y="981"/>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1</a:t>
              </a:r>
            </a:p>
          </p:txBody>
        </p:sp>
        <p:sp>
          <p:nvSpPr>
            <p:cNvPr id="20528" name="Text Box 11"/>
            <p:cNvSpPr txBox="1">
              <a:spLocks noChangeArrowheads="1"/>
            </p:cNvSpPr>
            <p:nvPr/>
          </p:nvSpPr>
          <p:spPr bwMode="auto">
            <a:xfrm>
              <a:off x="204" y="1162"/>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2</a:t>
              </a:r>
            </a:p>
          </p:txBody>
        </p:sp>
        <p:sp>
          <p:nvSpPr>
            <p:cNvPr id="20529" name="Text Box 12"/>
            <p:cNvSpPr txBox="1">
              <a:spLocks noChangeArrowheads="1"/>
            </p:cNvSpPr>
            <p:nvPr/>
          </p:nvSpPr>
          <p:spPr bwMode="auto">
            <a:xfrm>
              <a:off x="204" y="1389"/>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3</a:t>
              </a:r>
            </a:p>
          </p:txBody>
        </p:sp>
        <p:sp>
          <p:nvSpPr>
            <p:cNvPr id="20530" name="Text Box 13"/>
            <p:cNvSpPr txBox="1">
              <a:spLocks noChangeArrowheads="1"/>
            </p:cNvSpPr>
            <p:nvPr/>
          </p:nvSpPr>
          <p:spPr bwMode="auto">
            <a:xfrm>
              <a:off x="204" y="1615"/>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4</a:t>
              </a:r>
            </a:p>
          </p:txBody>
        </p:sp>
        <p:sp>
          <p:nvSpPr>
            <p:cNvPr id="20531" name="Text Box 14"/>
            <p:cNvSpPr txBox="1">
              <a:spLocks noChangeArrowheads="1"/>
            </p:cNvSpPr>
            <p:nvPr/>
          </p:nvSpPr>
          <p:spPr bwMode="auto">
            <a:xfrm>
              <a:off x="204" y="1888"/>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5</a:t>
              </a:r>
            </a:p>
          </p:txBody>
        </p:sp>
        <p:sp>
          <p:nvSpPr>
            <p:cNvPr id="20532" name="Text Box 15"/>
            <p:cNvSpPr txBox="1">
              <a:spLocks noChangeArrowheads="1"/>
            </p:cNvSpPr>
            <p:nvPr/>
          </p:nvSpPr>
          <p:spPr bwMode="auto">
            <a:xfrm>
              <a:off x="204" y="2115"/>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6</a:t>
              </a:r>
            </a:p>
          </p:txBody>
        </p:sp>
        <p:sp>
          <p:nvSpPr>
            <p:cNvPr id="20533" name="Text Box 16"/>
            <p:cNvSpPr txBox="1">
              <a:spLocks noChangeArrowheads="1"/>
            </p:cNvSpPr>
            <p:nvPr/>
          </p:nvSpPr>
          <p:spPr bwMode="auto">
            <a:xfrm>
              <a:off x="204" y="2341"/>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7</a:t>
              </a:r>
            </a:p>
          </p:txBody>
        </p:sp>
        <p:sp>
          <p:nvSpPr>
            <p:cNvPr id="20534" name="Text Box 17"/>
            <p:cNvSpPr txBox="1">
              <a:spLocks noChangeArrowheads="1"/>
            </p:cNvSpPr>
            <p:nvPr/>
          </p:nvSpPr>
          <p:spPr bwMode="auto">
            <a:xfrm>
              <a:off x="839" y="981"/>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535" name="Text Box 18"/>
            <p:cNvSpPr txBox="1">
              <a:spLocks noChangeArrowheads="1"/>
            </p:cNvSpPr>
            <p:nvPr/>
          </p:nvSpPr>
          <p:spPr bwMode="auto">
            <a:xfrm>
              <a:off x="839" y="1888"/>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536" name="Text Box 19"/>
            <p:cNvSpPr txBox="1">
              <a:spLocks noChangeArrowheads="1"/>
            </p:cNvSpPr>
            <p:nvPr/>
          </p:nvSpPr>
          <p:spPr bwMode="auto">
            <a:xfrm>
              <a:off x="1156" y="143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sp>
          <p:nvSpPr>
            <p:cNvPr id="20537" name="Text Box 20"/>
            <p:cNvSpPr txBox="1">
              <a:spLocks noChangeArrowheads="1"/>
            </p:cNvSpPr>
            <p:nvPr/>
          </p:nvSpPr>
          <p:spPr bwMode="auto">
            <a:xfrm>
              <a:off x="1156" y="1933"/>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sp>
          <p:nvSpPr>
            <p:cNvPr id="20538" name="Text Box 21"/>
            <p:cNvSpPr txBox="1">
              <a:spLocks noChangeArrowheads="1"/>
            </p:cNvSpPr>
            <p:nvPr/>
          </p:nvSpPr>
          <p:spPr bwMode="auto">
            <a:xfrm>
              <a:off x="1474" y="1661"/>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t>
              </a:r>
            </a:p>
          </p:txBody>
        </p:sp>
        <p:sp>
          <p:nvSpPr>
            <p:cNvPr id="20539" name="Oval 22"/>
            <p:cNvSpPr>
              <a:spLocks noChangeArrowheads="1"/>
            </p:cNvSpPr>
            <p:nvPr/>
          </p:nvSpPr>
          <p:spPr bwMode="auto">
            <a:xfrm>
              <a:off x="839" y="935"/>
              <a:ext cx="181" cy="590"/>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0" name="Oval 23"/>
            <p:cNvSpPr>
              <a:spLocks noChangeArrowheads="1"/>
            </p:cNvSpPr>
            <p:nvPr/>
          </p:nvSpPr>
          <p:spPr bwMode="auto">
            <a:xfrm>
              <a:off x="839" y="1888"/>
              <a:ext cx="181" cy="635"/>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1" name="Oval 24"/>
            <p:cNvSpPr>
              <a:spLocks noChangeArrowheads="1"/>
            </p:cNvSpPr>
            <p:nvPr/>
          </p:nvSpPr>
          <p:spPr bwMode="auto">
            <a:xfrm>
              <a:off x="1156" y="1434"/>
              <a:ext cx="181" cy="3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2" name="Oval 25"/>
            <p:cNvSpPr>
              <a:spLocks noChangeArrowheads="1"/>
            </p:cNvSpPr>
            <p:nvPr/>
          </p:nvSpPr>
          <p:spPr bwMode="auto">
            <a:xfrm>
              <a:off x="1156" y="1888"/>
              <a:ext cx="181" cy="40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3" name="Oval 26"/>
            <p:cNvSpPr>
              <a:spLocks noChangeArrowheads="1"/>
            </p:cNvSpPr>
            <p:nvPr/>
          </p:nvSpPr>
          <p:spPr bwMode="auto">
            <a:xfrm>
              <a:off x="1474" y="1661"/>
              <a:ext cx="181" cy="408"/>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44" name="Line 27"/>
            <p:cNvSpPr>
              <a:spLocks noChangeShapeType="1"/>
            </p:cNvSpPr>
            <p:nvPr/>
          </p:nvSpPr>
          <p:spPr bwMode="auto">
            <a:xfrm>
              <a:off x="930" y="754"/>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5" name="Line 28"/>
            <p:cNvSpPr>
              <a:spLocks noChangeShapeType="1"/>
            </p:cNvSpPr>
            <p:nvPr/>
          </p:nvSpPr>
          <p:spPr bwMode="auto">
            <a:xfrm>
              <a:off x="930" y="1525"/>
              <a:ext cx="0" cy="36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6" name="Line 29"/>
            <p:cNvSpPr>
              <a:spLocks noChangeShapeType="1"/>
            </p:cNvSpPr>
            <p:nvPr/>
          </p:nvSpPr>
          <p:spPr bwMode="auto">
            <a:xfrm>
              <a:off x="930" y="2523"/>
              <a:ext cx="0"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7" name="Line 30"/>
            <p:cNvSpPr>
              <a:spLocks noChangeShapeType="1"/>
            </p:cNvSpPr>
            <p:nvPr/>
          </p:nvSpPr>
          <p:spPr bwMode="auto">
            <a:xfrm>
              <a:off x="1247" y="1207"/>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8" name="Line 31"/>
            <p:cNvSpPr>
              <a:spLocks noChangeShapeType="1"/>
            </p:cNvSpPr>
            <p:nvPr/>
          </p:nvSpPr>
          <p:spPr bwMode="auto">
            <a:xfrm>
              <a:off x="1247" y="1797"/>
              <a:ext cx="0" cy="9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49" name="Line 32"/>
            <p:cNvSpPr>
              <a:spLocks noChangeShapeType="1"/>
            </p:cNvSpPr>
            <p:nvPr/>
          </p:nvSpPr>
          <p:spPr bwMode="auto">
            <a:xfrm>
              <a:off x="1247" y="2296"/>
              <a:ext cx="0"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50" name="Line 33"/>
            <p:cNvSpPr>
              <a:spLocks noChangeShapeType="1"/>
            </p:cNvSpPr>
            <p:nvPr/>
          </p:nvSpPr>
          <p:spPr bwMode="auto">
            <a:xfrm>
              <a:off x="1565" y="1434"/>
              <a:ext cx="0"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51" name="Line 34"/>
            <p:cNvSpPr>
              <a:spLocks noChangeShapeType="1"/>
            </p:cNvSpPr>
            <p:nvPr/>
          </p:nvSpPr>
          <p:spPr bwMode="auto">
            <a:xfrm>
              <a:off x="1565" y="2069"/>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0552" name="Text Box 35"/>
            <p:cNvSpPr txBox="1">
              <a:spLocks noChangeArrowheads="1"/>
            </p:cNvSpPr>
            <p:nvPr/>
          </p:nvSpPr>
          <p:spPr bwMode="auto">
            <a:xfrm>
              <a:off x="1247"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20553" name="Text Box 36"/>
            <p:cNvSpPr txBox="1">
              <a:spLocks noChangeArrowheads="1"/>
            </p:cNvSpPr>
            <p:nvPr/>
          </p:nvSpPr>
          <p:spPr bwMode="auto">
            <a:xfrm>
              <a:off x="1610" y="1570"/>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20554" name="Text Box 37"/>
            <p:cNvSpPr txBox="1">
              <a:spLocks noChangeArrowheads="1"/>
            </p:cNvSpPr>
            <p:nvPr/>
          </p:nvSpPr>
          <p:spPr bwMode="auto">
            <a:xfrm>
              <a:off x="1247" y="1842"/>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grpSp>
        <p:nvGrpSpPr>
          <p:cNvPr id="20486" name="Group 38"/>
          <p:cNvGrpSpPr>
            <a:grpSpLocks/>
          </p:cNvGrpSpPr>
          <p:nvPr/>
        </p:nvGrpSpPr>
        <p:grpSpPr bwMode="auto">
          <a:xfrm>
            <a:off x="6948488" y="2060575"/>
            <a:ext cx="1296987" cy="1368425"/>
            <a:chOff x="4377" y="1298"/>
            <a:chExt cx="817" cy="862"/>
          </a:xfrm>
        </p:grpSpPr>
        <p:grpSp>
          <p:nvGrpSpPr>
            <p:cNvPr id="20505" name="Group 39"/>
            <p:cNvGrpSpPr>
              <a:grpSpLocks/>
            </p:cNvGrpSpPr>
            <p:nvPr/>
          </p:nvGrpSpPr>
          <p:grpSpPr bwMode="auto">
            <a:xfrm>
              <a:off x="4377" y="1298"/>
              <a:ext cx="227" cy="227"/>
              <a:chOff x="4241" y="1298"/>
              <a:chExt cx="227" cy="227"/>
            </a:xfrm>
          </p:grpSpPr>
          <p:sp>
            <p:nvSpPr>
              <p:cNvPr id="20519" name="Oval 40"/>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20" name="Text Box 41"/>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grpSp>
        <p:grpSp>
          <p:nvGrpSpPr>
            <p:cNvPr id="20506" name="Group 42"/>
            <p:cNvGrpSpPr>
              <a:grpSpLocks/>
            </p:cNvGrpSpPr>
            <p:nvPr/>
          </p:nvGrpSpPr>
          <p:grpSpPr bwMode="auto">
            <a:xfrm>
              <a:off x="4967" y="1298"/>
              <a:ext cx="227" cy="227"/>
              <a:chOff x="4241" y="1298"/>
              <a:chExt cx="227" cy="227"/>
            </a:xfrm>
          </p:grpSpPr>
          <p:sp>
            <p:nvSpPr>
              <p:cNvPr id="20517" name="Oval 43"/>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18" name="Text Box 44"/>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grpSp>
          <p:nvGrpSpPr>
            <p:cNvPr id="20507" name="Group 45"/>
            <p:cNvGrpSpPr>
              <a:grpSpLocks/>
            </p:cNvGrpSpPr>
            <p:nvPr/>
          </p:nvGrpSpPr>
          <p:grpSpPr bwMode="auto">
            <a:xfrm>
              <a:off x="4967" y="1933"/>
              <a:ext cx="227" cy="227"/>
              <a:chOff x="4241" y="1298"/>
              <a:chExt cx="227" cy="227"/>
            </a:xfrm>
          </p:grpSpPr>
          <p:sp>
            <p:nvSpPr>
              <p:cNvPr id="20515" name="Oval 46"/>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16" name="Text Box 47"/>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20508" name="Group 48"/>
            <p:cNvGrpSpPr>
              <a:grpSpLocks/>
            </p:cNvGrpSpPr>
            <p:nvPr/>
          </p:nvGrpSpPr>
          <p:grpSpPr bwMode="auto">
            <a:xfrm>
              <a:off x="4377" y="1933"/>
              <a:ext cx="227" cy="227"/>
              <a:chOff x="4241" y="1298"/>
              <a:chExt cx="227" cy="227"/>
            </a:xfrm>
          </p:grpSpPr>
          <p:sp>
            <p:nvSpPr>
              <p:cNvPr id="20513" name="Oval 49"/>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514" name="Text Box 50"/>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sp>
          <p:nvSpPr>
            <p:cNvPr id="20509" name="Line 51"/>
            <p:cNvSpPr>
              <a:spLocks noChangeShapeType="1"/>
            </p:cNvSpPr>
            <p:nvPr/>
          </p:nvSpPr>
          <p:spPr bwMode="auto">
            <a:xfrm>
              <a:off x="4604" y="2069"/>
              <a:ext cx="3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0" name="Line 52"/>
            <p:cNvSpPr>
              <a:spLocks noChangeShapeType="1"/>
            </p:cNvSpPr>
            <p:nvPr/>
          </p:nvSpPr>
          <p:spPr bwMode="auto">
            <a:xfrm>
              <a:off x="4604" y="1434"/>
              <a:ext cx="3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1" name="Line 53"/>
            <p:cNvSpPr>
              <a:spLocks noChangeShapeType="1"/>
            </p:cNvSpPr>
            <p:nvPr/>
          </p:nvSpPr>
          <p:spPr bwMode="auto">
            <a:xfrm>
              <a:off x="4513" y="1525"/>
              <a:ext cx="0" cy="40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12" name="Line 54"/>
            <p:cNvSpPr>
              <a:spLocks noChangeShapeType="1"/>
            </p:cNvSpPr>
            <p:nvPr/>
          </p:nvSpPr>
          <p:spPr bwMode="auto">
            <a:xfrm>
              <a:off x="5103" y="1525"/>
              <a:ext cx="0" cy="40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0487" name="Group 55"/>
          <p:cNvGrpSpPr>
            <a:grpSpLocks/>
          </p:cNvGrpSpPr>
          <p:nvPr/>
        </p:nvGrpSpPr>
        <p:grpSpPr bwMode="auto">
          <a:xfrm>
            <a:off x="3851275" y="1484313"/>
            <a:ext cx="1582738" cy="3240087"/>
            <a:chOff x="2472" y="1162"/>
            <a:chExt cx="997" cy="2041"/>
          </a:xfrm>
        </p:grpSpPr>
        <p:sp>
          <p:nvSpPr>
            <p:cNvPr id="20491" name="Rectangle 56"/>
            <p:cNvSpPr>
              <a:spLocks noChangeArrowheads="1"/>
            </p:cNvSpPr>
            <p:nvPr/>
          </p:nvSpPr>
          <p:spPr bwMode="auto">
            <a:xfrm>
              <a:off x="2472" y="1162"/>
              <a:ext cx="181" cy="8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2" name="Rectangle 57"/>
            <p:cNvSpPr>
              <a:spLocks noChangeArrowheads="1"/>
            </p:cNvSpPr>
            <p:nvPr/>
          </p:nvSpPr>
          <p:spPr bwMode="auto">
            <a:xfrm>
              <a:off x="2744" y="2342"/>
              <a:ext cx="181" cy="86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3" name="Rectangle 58"/>
            <p:cNvSpPr>
              <a:spLocks noChangeArrowheads="1"/>
            </p:cNvSpPr>
            <p:nvPr/>
          </p:nvSpPr>
          <p:spPr bwMode="auto">
            <a:xfrm>
              <a:off x="3016" y="2342"/>
              <a:ext cx="181" cy="54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4" name="Rectangle 59"/>
            <p:cNvSpPr>
              <a:spLocks noChangeArrowheads="1"/>
            </p:cNvSpPr>
            <p:nvPr/>
          </p:nvSpPr>
          <p:spPr bwMode="auto">
            <a:xfrm>
              <a:off x="3016" y="1706"/>
              <a:ext cx="181" cy="499"/>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5" name="Rectangle 60"/>
            <p:cNvSpPr>
              <a:spLocks noChangeArrowheads="1"/>
            </p:cNvSpPr>
            <p:nvPr/>
          </p:nvSpPr>
          <p:spPr bwMode="auto">
            <a:xfrm>
              <a:off x="3288" y="1978"/>
              <a:ext cx="181" cy="545"/>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0496" name="Text Box 61"/>
            <p:cNvSpPr txBox="1">
              <a:spLocks noChangeArrowheads="1"/>
            </p:cNvSpPr>
            <p:nvPr/>
          </p:nvSpPr>
          <p:spPr bwMode="auto">
            <a:xfrm>
              <a:off x="2472" y="1162"/>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497" name="Text Box 62"/>
            <p:cNvSpPr txBox="1">
              <a:spLocks noChangeArrowheads="1"/>
            </p:cNvSpPr>
            <p:nvPr/>
          </p:nvSpPr>
          <p:spPr bwMode="auto">
            <a:xfrm>
              <a:off x="2472" y="1434"/>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498" name="Text Box 63"/>
            <p:cNvSpPr txBox="1">
              <a:spLocks noChangeArrowheads="1"/>
            </p:cNvSpPr>
            <p:nvPr/>
          </p:nvSpPr>
          <p:spPr bwMode="auto">
            <a:xfrm>
              <a:off x="2744" y="2341"/>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499" name="Text Box 64"/>
            <p:cNvSpPr txBox="1">
              <a:spLocks noChangeArrowheads="1"/>
            </p:cNvSpPr>
            <p:nvPr/>
          </p:nvSpPr>
          <p:spPr bwMode="auto">
            <a:xfrm>
              <a:off x="2744" y="2614"/>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500" name="Text Box 65"/>
            <p:cNvSpPr txBox="1">
              <a:spLocks noChangeArrowheads="1"/>
            </p:cNvSpPr>
            <p:nvPr/>
          </p:nvSpPr>
          <p:spPr bwMode="auto">
            <a:xfrm>
              <a:off x="3016" y="1706"/>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20501" name="Text Box 66"/>
            <p:cNvSpPr txBox="1">
              <a:spLocks noChangeArrowheads="1"/>
            </p:cNvSpPr>
            <p:nvPr/>
          </p:nvSpPr>
          <p:spPr bwMode="auto">
            <a:xfrm>
              <a:off x="3288" y="1979"/>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20502" name="Text Box 67"/>
            <p:cNvSpPr txBox="1">
              <a:spLocks noChangeArrowheads="1"/>
            </p:cNvSpPr>
            <p:nvPr/>
          </p:nvSpPr>
          <p:spPr bwMode="auto">
            <a:xfrm>
              <a:off x="3016" y="2341"/>
              <a:ext cx="181"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20503" name="Line 68"/>
            <p:cNvSpPr>
              <a:spLocks noChangeShapeType="1"/>
            </p:cNvSpPr>
            <p:nvPr/>
          </p:nvSpPr>
          <p:spPr bwMode="auto">
            <a:xfrm>
              <a:off x="2472" y="1434"/>
              <a:ext cx="181"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0504" name="Line 69"/>
            <p:cNvSpPr>
              <a:spLocks noChangeShapeType="1"/>
            </p:cNvSpPr>
            <p:nvPr/>
          </p:nvSpPr>
          <p:spPr bwMode="auto">
            <a:xfrm>
              <a:off x="2744" y="2614"/>
              <a:ext cx="181"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0488" name="Text Box 70"/>
          <p:cNvSpPr txBox="1">
            <a:spLocks noChangeArrowheads="1"/>
          </p:cNvSpPr>
          <p:nvPr/>
        </p:nvSpPr>
        <p:spPr bwMode="auto">
          <a:xfrm>
            <a:off x="1547813" y="5084763"/>
            <a:ext cx="576262"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0489" name="Text Box 71"/>
          <p:cNvSpPr txBox="1">
            <a:spLocks noChangeArrowheads="1"/>
          </p:cNvSpPr>
          <p:nvPr/>
        </p:nvSpPr>
        <p:spPr bwMode="auto">
          <a:xfrm>
            <a:off x="4427538" y="5084763"/>
            <a:ext cx="576262"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a:t>
            </a:r>
          </a:p>
        </p:txBody>
      </p:sp>
      <p:sp>
        <p:nvSpPr>
          <p:cNvPr id="20490" name="Text Box 72"/>
          <p:cNvSpPr txBox="1">
            <a:spLocks noChangeArrowheads="1"/>
          </p:cNvSpPr>
          <p:nvPr/>
        </p:nvSpPr>
        <p:spPr bwMode="auto">
          <a:xfrm>
            <a:off x="7380288" y="5084763"/>
            <a:ext cx="576262" cy="2746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150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8D91828-1453-664C-8040-DE26F9CBB520}" type="slidenum">
              <a:rPr lang="en-US" sz="1400" b="0"/>
              <a:pPr/>
              <a:t>19</a:t>
            </a:fld>
            <a:endParaRPr lang="en-US" sz="1400" b="0"/>
          </a:p>
        </p:txBody>
      </p:sp>
      <p:sp>
        <p:nvSpPr>
          <p:cNvPr id="21508" name="Rectangle 2"/>
          <p:cNvSpPr>
            <a:spLocks noGrp="1" noChangeArrowheads="1"/>
          </p:cNvSpPr>
          <p:nvPr>
            <p:ph type="title"/>
          </p:nvPr>
        </p:nvSpPr>
        <p:spPr>
          <a:xfrm>
            <a:off x="692150" y="0"/>
            <a:ext cx="7772400" cy="1143000"/>
          </a:xfrm>
        </p:spPr>
        <p:txBody>
          <a:bodyPr/>
          <a:lstStyle/>
          <a:p>
            <a:r>
              <a:rPr lang="en-US">
                <a:latin typeface="Arial Narrow" charset="0"/>
              </a:rPr>
              <a:t>Example</a:t>
            </a:r>
            <a:endParaRPr lang="en-US" sz="2500">
              <a:latin typeface="Arial Narrow" charset="0"/>
            </a:endParaRPr>
          </a:p>
        </p:txBody>
      </p:sp>
      <p:sp>
        <p:nvSpPr>
          <p:cNvPr id="21509" name="Text Box 3"/>
          <p:cNvSpPr txBox="1">
            <a:spLocks noChangeArrowheads="1"/>
          </p:cNvSpPr>
          <p:nvPr/>
        </p:nvSpPr>
        <p:spPr bwMode="auto">
          <a:xfrm>
            <a:off x="1547813" y="4654550"/>
            <a:ext cx="576262"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1510" name="Text Box 4"/>
          <p:cNvSpPr txBox="1">
            <a:spLocks noChangeArrowheads="1"/>
          </p:cNvSpPr>
          <p:nvPr/>
        </p:nvSpPr>
        <p:spPr bwMode="auto">
          <a:xfrm>
            <a:off x="5292725" y="4654550"/>
            <a:ext cx="576263"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a:t>
            </a:r>
          </a:p>
        </p:txBody>
      </p:sp>
      <p:sp>
        <p:nvSpPr>
          <p:cNvPr id="21511" name="Text Box 5"/>
          <p:cNvSpPr txBox="1">
            <a:spLocks noChangeArrowheads="1"/>
          </p:cNvSpPr>
          <p:nvPr/>
        </p:nvSpPr>
        <p:spPr bwMode="auto">
          <a:xfrm>
            <a:off x="7380288" y="4654550"/>
            <a:ext cx="576262" cy="2746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grpSp>
        <p:nvGrpSpPr>
          <p:cNvPr id="21512" name="Group 6"/>
          <p:cNvGrpSpPr>
            <a:grpSpLocks/>
          </p:cNvGrpSpPr>
          <p:nvPr/>
        </p:nvGrpSpPr>
        <p:grpSpPr bwMode="auto">
          <a:xfrm>
            <a:off x="6948488" y="2349500"/>
            <a:ext cx="1368425" cy="1655763"/>
            <a:chOff x="4332" y="890"/>
            <a:chExt cx="862" cy="1043"/>
          </a:xfrm>
        </p:grpSpPr>
        <p:grpSp>
          <p:nvGrpSpPr>
            <p:cNvPr id="21571" name="Group 7"/>
            <p:cNvGrpSpPr>
              <a:grpSpLocks/>
            </p:cNvGrpSpPr>
            <p:nvPr/>
          </p:nvGrpSpPr>
          <p:grpSpPr bwMode="auto">
            <a:xfrm>
              <a:off x="4649" y="890"/>
              <a:ext cx="227" cy="227"/>
              <a:chOff x="4241" y="1298"/>
              <a:chExt cx="227" cy="227"/>
            </a:xfrm>
          </p:grpSpPr>
          <p:sp>
            <p:nvSpPr>
              <p:cNvPr id="21585" name="Oval 8"/>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6" name="Text Box 9"/>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grpSp>
        <p:grpSp>
          <p:nvGrpSpPr>
            <p:cNvPr id="21572" name="Group 10"/>
            <p:cNvGrpSpPr>
              <a:grpSpLocks/>
            </p:cNvGrpSpPr>
            <p:nvPr/>
          </p:nvGrpSpPr>
          <p:grpSpPr bwMode="auto">
            <a:xfrm>
              <a:off x="4967" y="1298"/>
              <a:ext cx="227" cy="227"/>
              <a:chOff x="4241" y="1298"/>
              <a:chExt cx="227" cy="227"/>
            </a:xfrm>
          </p:grpSpPr>
          <p:sp>
            <p:nvSpPr>
              <p:cNvPr id="21583" name="Oval 11"/>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4" name="Text Box 12"/>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d</a:t>
                </a:r>
              </a:p>
            </p:txBody>
          </p:sp>
        </p:grpSp>
        <p:grpSp>
          <p:nvGrpSpPr>
            <p:cNvPr id="21573" name="Group 13"/>
            <p:cNvGrpSpPr>
              <a:grpSpLocks/>
            </p:cNvGrpSpPr>
            <p:nvPr/>
          </p:nvGrpSpPr>
          <p:grpSpPr bwMode="auto">
            <a:xfrm>
              <a:off x="4332" y="1298"/>
              <a:ext cx="227" cy="227"/>
              <a:chOff x="4241" y="1298"/>
              <a:chExt cx="227" cy="227"/>
            </a:xfrm>
          </p:grpSpPr>
          <p:sp>
            <p:nvSpPr>
              <p:cNvPr id="21581" name="Oval 14"/>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2" name="Text Box 15"/>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grpSp>
        <p:grpSp>
          <p:nvGrpSpPr>
            <p:cNvPr id="21574" name="Group 16"/>
            <p:cNvGrpSpPr>
              <a:grpSpLocks/>
            </p:cNvGrpSpPr>
            <p:nvPr/>
          </p:nvGrpSpPr>
          <p:grpSpPr bwMode="auto">
            <a:xfrm>
              <a:off x="4649" y="1706"/>
              <a:ext cx="227" cy="227"/>
              <a:chOff x="4241" y="1298"/>
              <a:chExt cx="227" cy="227"/>
            </a:xfrm>
          </p:grpSpPr>
          <p:sp>
            <p:nvSpPr>
              <p:cNvPr id="21579" name="Oval 17"/>
              <p:cNvSpPr>
                <a:spLocks noChangeArrowheads="1"/>
              </p:cNvSpPr>
              <p:nvPr/>
            </p:nvSpPr>
            <p:spPr bwMode="auto">
              <a:xfrm>
                <a:off x="4241"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80" name="Text Box 18"/>
              <p:cNvSpPr txBox="1">
                <a:spLocks noChangeArrowheads="1"/>
              </p:cNvSpPr>
              <p:nvPr/>
            </p:nvSpPr>
            <p:spPr bwMode="auto">
              <a:xfrm>
                <a:off x="4286"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a:t>
                </a:r>
              </a:p>
            </p:txBody>
          </p:sp>
        </p:grpSp>
        <p:sp>
          <p:nvSpPr>
            <p:cNvPr id="21575" name="Line 19"/>
            <p:cNvSpPr>
              <a:spLocks noChangeShapeType="1"/>
            </p:cNvSpPr>
            <p:nvPr/>
          </p:nvSpPr>
          <p:spPr bwMode="auto">
            <a:xfrm flipH="1">
              <a:off x="4513" y="1071"/>
              <a:ext cx="181"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76" name="Line 20"/>
            <p:cNvSpPr>
              <a:spLocks noChangeShapeType="1"/>
            </p:cNvSpPr>
            <p:nvPr/>
          </p:nvSpPr>
          <p:spPr bwMode="auto">
            <a:xfrm flipH="1">
              <a:off x="4830" y="1525"/>
              <a:ext cx="227"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77" name="Line 21"/>
            <p:cNvSpPr>
              <a:spLocks noChangeShapeType="1"/>
            </p:cNvSpPr>
            <p:nvPr/>
          </p:nvSpPr>
          <p:spPr bwMode="auto">
            <a:xfrm>
              <a:off x="4513" y="1525"/>
              <a:ext cx="181" cy="18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78" name="Line 22"/>
            <p:cNvSpPr>
              <a:spLocks noChangeShapeType="1"/>
            </p:cNvSpPr>
            <p:nvPr/>
          </p:nvSpPr>
          <p:spPr bwMode="auto">
            <a:xfrm>
              <a:off x="4876" y="1071"/>
              <a:ext cx="181"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1513" name="Group 23"/>
          <p:cNvGrpSpPr>
            <a:grpSpLocks/>
          </p:cNvGrpSpPr>
          <p:nvPr/>
        </p:nvGrpSpPr>
        <p:grpSpPr bwMode="auto">
          <a:xfrm>
            <a:off x="4716463" y="2565400"/>
            <a:ext cx="1370012" cy="1585913"/>
            <a:chOff x="2789" y="1207"/>
            <a:chExt cx="863" cy="999"/>
          </a:xfrm>
        </p:grpSpPr>
        <p:grpSp>
          <p:nvGrpSpPr>
            <p:cNvPr id="21559" name="Group 24"/>
            <p:cNvGrpSpPr>
              <a:grpSpLocks/>
            </p:cNvGrpSpPr>
            <p:nvPr/>
          </p:nvGrpSpPr>
          <p:grpSpPr bwMode="auto">
            <a:xfrm>
              <a:off x="2789" y="1207"/>
              <a:ext cx="182" cy="454"/>
              <a:chOff x="2789" y="1207"/>
              <a:chExt cx="182" cy="454"/>
            </a:xfrm>
          </p:grpSpPr>
          <p:sp>
            <p:nvSpPr>
              <p:cNvPr id="21569" name="Rectangle 25"/>
              <p:cNvSpPr>
                <a:spLocks noChangeArrowheads="1"/>
              </p:cNvSpPr>
              <p:nvPr/>
            </p:nvSpPr>
            <p:spPr bwMode="auto">
              <a:xfrm>
                <a:off x="2789" y="1207"/>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70" name="Text Box 26"/>
              <p:cNvSpPr txBox="1">
                <a:spLocks noChangeArrowheads="1"/>
              </p:cNvSpPr>
              <p:nvPr/>
            </p:nvSpPr>
            <p:spPr bwMode="auto">
              <a:xfrm>
                <a:off x="2789" y="1207"/>
                <a:ext cx="18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grpSp>
        <p:grpSp>
          <p:nvGrpSpPr>
            <p:cNvPr id="21560" name="Group 27"/>
            <p:cNvGrpSpPr>
              <a:grpSpLocks/>
            </p:cNvGrpSpPr>
            <p:nvPr/>
          </p:nvGrpSpPr>
          <p:grpSpPr bwMode="auto">
            <a:xfrm>
              <a:off x="2789" y="1752"/>
              <a:ext cx="182" cy="454"/>
              <a:chOff x="2789" y="1207"/>
              <a:chExt cx="182" cy="454"/>
            </a:xfrm>
          </p:grpSpPr>
          <p:sp>
            <p:nvSpPr>
              <p:cNvPr id="21567" name="Rectangle 28"/>
              <p:cNvSpPr>
                <a:spLocks noChangeArrowheads="1"/>
              </p:cNvSpPr>
              <p:nvPr/>
            </p:nvSpPr>
            <p:spPr bwMode="auto">
              <a:xfrm>
                <a:off x="2789" y="1207"/>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68" name="Text Box 29"/>
              <p:cNvSpPr txBox="1">
                <a:spLocks noChangeArrowheads="1"/>
              </p:cNvSpPr>
              <p:nvPr/>
            </p:nvSpPr>
            <p:spPr bwMode="auto">
              <a:xfrm>
                <a:off x="2789" y="1207"/>
                <a:ext cx="18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a:t>
                </a:r>
              </a:p>
            </p:txBody>
          </p:sp>
        </p:grpSp>
        <p:grpSp>
          <p:nvGrpSpPr>
            <p:cNvPr id="21561" name="Group 30"/>
            <p:cNvGrpSpPr>
              <a:grpSpLocks/>
            </p:cNvGrpSpPr>
            <p:nvPr/>
          </p:nvGrpSpPr>
          <p:grpSpPr bwMode="auto">
            <a:xfrm>
              <a:off x="3152" y="1479"/>
              <a:ext cx="182" cy="454"/>
              <a:chOff x="2789" y="1207"/>
              <a:chExt cx="182" cy="454"/>
            </a:xfrm>
          </p:grpSpPr>
          <p:sp>
            <p:nvSpPr>
              <p:cNvPr id="21565" name="Rectangle 31"/>
              <p:cNvSpPr>
                <a:spLocks noChangeArrowheads="1"/>
              </p:cNvSpPr>
              <p:nvPr/>
            </p:nvSpPr>
            <p:spPr bwMode="auto">
              <a:xfrm>
                <a:off x="2789" y="1207"/>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66" name="Text Box 32"/>
              <p:cNvSpPr txBox="1">
                <a:spLocks noChangeArrowheads="1"/>
              </p:cNvSpPr>
              <p:nvPr/>
            </p:nvSpPr>
            <p:spPr bwMode="auto">
              <a:xfrm>
                <a:off x="2789" y="1207"/>
                <a:ext cx="18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grpSp>
        <p:grpSp>
          <p:nvGrpSpPr>
            <p:cNvPr id="21562" name="Group 33"/>
            <p:cNvGrpSpPr>
              <a:grpSpLocks/>
            </p:cNvGrpSpPr>
            <p:nvPr/>
          </p:nvGrpSpPr>
          <p:grpSpPr bwMode="auto">
            <a:xfrm>
              <a:off x="3470" y="1480"/>
              <a:ext cx="182" cy="454"/>
              <a:chOff x="2789" y="1207"/>
              <a:chExt cx="182" cy="454"/>
            </a:xfrm>
          </p:grpSpPr>
          <p:sp>
            <p:nvSpPr>
              <p:cNvPr id="21563" name="Rectangle 34"/>
              <p:cNvSpPr>
                <a:spLocks noChangeArrowheads="1"/>
              </p:cNvSpPr>
              <p:nvPr/>
            </p:nvSpPr>
            <p:spPr bwMode="auto">
              <a:xfrm>
                <a:off x="2789" y="1207"/>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64" name="Text Box 35"/>
              <p:cNvSpPr txBox="1">
                <a:spLocks noChangeArrowheads="1"/>
              </p:cNvSpPr>
              <p:nvPr/>
            </p:nvSpPr>
            <p:spPr bwMode="auto">
              <a:xfrm>
                <a:off x="2789" y="1207"/>
                <a:ext cx="18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d</a:t>
                </a:r>
              </a:p>
            </p:txBody>
          </p:sp>
        </p:grpSp>
      </p:grpSp>
      <p:grpSp>
        <p:nvGrpSpPr>
          <p:cNvPr id="21514" name="Group 36"/>
          <p:cNvGrpSpPr>
            <a:grpSpLocks/>
          </p:cNvGrpSpPr>
          <p:nvPr/>
        </p:nvGrpSpPr>
        <p:grpSpPr bwMode="auto">
          <a:xfrm>
            <a:off x="323850" y="2278063"/>
            <a:ext cx="3598863" cy="2016125"/>
            <a:chOff x="295" y="890"/>
            <a:chExt cx="2267" cy="1270"/>
          </a:xfrm>
        </p:grpSpPr>
        <p:sp>
          <p:nvSpPr>
            <p:cNvPr id="21515" name="Line 37"/>
            <p:cNvSpPr>
              <a:spLocks noChangeShapeType="1"/>
            </p:cNvSpPr>
            <p:nvPr/>
          </p:nvSpPr>
          <p:spPr bwMode="auto">
            <a:xfrm>
              <a:off x="794" y="1298"/>
              <a:ext cx="176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6" name="Line 38"/>
            <p:cNvSpPr>
              <a:spLocks noChangeShapeType="1"/>
            </p:cNvSpPr>
            <p:nvPr/>
          </p:nvSpPr>
          <p:spPr bwMode="auto">
            <a:xfrm>
              <a:off x="794" y="1525"/>
              <a:ext cx="176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7" name="Line 39"/>
            <p:cNvSpPr>
              <a:spLocks noChangeShapeType="1"/>
            </p:cNvSpPr>
            <p:nvPr/>
          </p:nvSpPr>
          <p:spPr bwMode="auto">
            <a:xfrm>
              <a:off x="793" y="1752"/>
              <a:ext cx="1769"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8" name="Line 40"/>
            <p:cNvSpPr>
              <a:spLocks noChangeShapeType="1"/>
            </p:cNvSpPr>
            <p:nvPr/>
          </p:nvSpPr>
          <p:spPr bwMode="auto">
            <a:xfrm>
              <a:off x="793" y="1026"/>
              <a:ext cx="8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19" name="Text Box 41"/>
            <p:cNvSpPr txBox="1">
              <a:spLocks noChangeArrowheads="1"/>
            </p:cNvSpPr>
            <p:nvPr/>
          </p:nvSpPr>
          <p:spPr bwMode="auto">
            <a:xfrm>
              <a:off x="295" y="1117"/>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1</a:t>
              </a:r>
            </a:p>
          </p:txBody>
        </p:sp>
        <p:sp>
          <p:nvSpPr>
            <p:cNvPr id="21520" name="Text Box 42"/>
            <p:cNvSpPr txBox="1">
              <a:spLocks noChangeArrowheads="1"/>
            </p:cNvSpPr>
            <p:nvPr/>
          </p:nvSpPr>
          <p:spPr bwMode="auto">
            <a:xfrm>
              <a:off x="295" y="1298"/>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2</a:t>
              </a:r>
            </a:p>
          </p:txBody>
        </p:sp>
        <p:sp>
          <p:nvSpPr>
            <p:cNvPr id="21521" name="Text Box 43"/>
            <p:cNvSpPr txBox="1">
              <a:spLocks noChangeArrowheads="1"/>
            </p:cNvSpPr>
            <p:nvPr/>
          </p:nvSpPr>
          <p:spPr bwMode="auto">
            <a:xfrm>
              <a:off x="295" y="1525"/>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3</a:t>
              </a:r>
            </a:p>
          </p:txBody>
        </p:sp>
        <p:sp>
          <p:nvSpPr>
            <p:cNvPr id="21522" name="Text Box 44"/>
            <p:cNvSpPr txBox="1">
              <a:spLocks noChangeArrowheads="1"/>
            </p:cNvSpPr>
            <p:nvPr/>
          </p:nvSpPr>
          <p:spPr bwMode="auto">
            <a:xfrm>
              <a:off x="295" y="1751"/>
              <a:ext cx="590"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4</a:t>
              </a:r>
            </a:p>
          </p:txBody>
        </p:sp>
        <p:sp>
          <p:nvSpPr>
            <p:cNvPr id="21523" name="Text Box 45"/>
            <p:cNvSpPr txBox="1">
              <a:spLocks noChangeArrowheads="1"/>
            </p:cNvSpPr>
            <p:nvPr/>
          </p:nvSpPr>
          <p:spPr bwMode="auto">
            <a:xfrm>
              <a:off x="930" y="1117"/>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a</a:t>
              </a:r>
            </a:p>
          </p:txBody>
        </p:sp>
        <p:sp>
          <p:nvSpPr>
            <p:cNvPr id="21524" name="Text Box 46"/>
            <p:cNvSpPr txBox="1">
              <a:spLocks noChangeArrowheads="1"/>
            </p:cNvSpPr>
            <p:nvPr/>
          </p:nvSpPr>
          <p:spPr bwMode="auto">
            <a:xfrm>
              <a:off x="1293" y="1344"/>
              <a:ext cx="272"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BR</a:t>
              </a:r>
            </a:p>
          </p:txBody>
        </p:sp>
        <p:sp>
          <p:nvSpPr>
            <p:cNvPr id="21525" name="Text Box 47"/>
            <p:cNvSpPr txBox="1">
              <a:spLocks noChangeArrowheads="1"/>
            </p:cNvSpPr>
            <p:nvPr/>
          </p:nvSpPr>
          <p:spPr bwMode="auto">
            <a:xfrm>
              <a:off x="1882"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c</a:t>
              </a:r>
            </a:p>
          </p:txBody>
        </p:sp>
        <p:sp>
          <p:nvSpPr>
            <p:cNvPr id="21526" name="Oval 48"/>
            <p:cNvSpPr>
              <a:spLocks noChangeArrowheads="1"/>
            </p:cNvSpPr>
            <p:nvPr/>
          </p:nvSpPr>
          <p:spPr bwMode="auto">
            <a:xfrm>
              <a:off x="930" y="1071"/>
              <a:ext cx="181" cy="3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27" name="Oval 49"/>
            <p:cNvSpPr>
              <a:spLocks noChangeArrowheads="1"/>
            </p:cNvSpPr>
            <p:nvPr/>
          </p:nvSpPr>
          <p:spPr bwMode="auto">
            <a:xfrm>
              <a:off x="1338" y="1344"/>
              <a:ext cx="181" cy="3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28" name="Oval 50"/>
            <p:cNvSpPr>
              <a:spLocks noChangeArrowheads="1"/>
            </p:cNvSpPr>
            <p:nvPr/>
          </p:nvSpPr>
          <p:spPr bwMode="auto">
            <a:xfrm>
              <a:off x="1882" y="1344"/>
              <a:ext cx="181" cy="36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29" name="Line 51"/>
            <p:cNvSpPr>
              <a:spLocks noChangeShapeType="1"/>
            </p:cNvSpPr>
            <p:nvPr/>
          </p:nvSpPr>
          <p:spPr bwMode="auto">
            <a:xfrm>
              <a:off x="1021" y="890"/>
              <a:ext cx="0"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0" name="Line 52"/>
            <p:cNvSpPr>
              <a:spLocks noChangeShapeType="1"/>
            </p:cNvSpPr>
            <p:nvPr/>
          </p:nvSpPr>
          <p:spPr bwMode="auto">
            <a:xfrm>
              <a:off x="1020" y="1933"/>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1" name="Line 53"/>
            <p:cNvSpPr>
              <a:spLocks noChangeShapeType="1"/>
            </p:cNvSpPr>
            <p:nvPr/>
          </p:nvSpPr>
          <p:spPr bwMode="auto">
            <a:xfrm>
              <a:off x="1429" y="890"/>
              <a:ext cx="0" cy="45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2" name="Line 54"/>
            <p:cNvSpPr>
              <a:spLocks noChangeShapeType="1"/>
            </p:cNvSpPr>
            <p:nvPr/>
          </p:nvSpPr>
          <p:spPr bwMode="auto">
            <a:xfrm>
              <a:off x="1429" y="1707"/>
              <a:ext cx="0" cy="40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3" name="Line 55"/>
            <p:cNvSpPr>
              <a:spLocks noChangeShapeType="1"/>
            </p:cNvSpPr>
            <p:nvPr/>
          </p:nvSpPr>
          <p:spPr bwMode="auto">
            <a:xfrm>
              <a:off x="1973" y="1207"/>
              <a:ext cx="0" cy="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4" name="Text Box 56"/>
            <p:cNvSpPr txBox="1">
              <a:spLocks noChangeArrowheads="1"/>
            </p:cNvSpPr>
            <p:nvPr/>
          </p:nvSpPr>
          <p:spPr bwMode="auto">
            <a:xfrm>
              <a:off x="930" y="1570"/>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b</a:t>
              </a:r>
            </a:p>
          </p:txBody>
        </p:sp>
        <p:sp>
          <p:nvSpPr>
            <p:cNvPr id="21535" name="Line 57"/>
            <p:cNvSpPr>
              <a:spLocks noChangeShapeType="1"/>
            </p:cNvSpPr>
            <p:nvPr/>
          </p:nvSpPr>
          <p:spPr bwMode="auto">
            <a:xfrm>
              <a:off x="793" y="1979"/>
              <a:ext cx="86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36" name="Oval 58"/>
            <p:cNvSpPr>
              <a:spLocks noChangeArrowheads="1"/>
            </p:cNvSpPr>
            <p:nvPr/>
          </p:nvSpPr>
          <p:spPr bwMode="auto">
            <a:xfrm>
              <a:off x="930" y="1570"/>
              <a:ext cx="181" cy="36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37" name="Line 59"/>
            <p:cNvSpPr>
              <a:spLocks noChangeShapeType="1"/>
            </p:cNvSpPr>
            <p:nvPr/>
          </p:nvSpPr>
          <p:spPr bwMode="auto">
            <a:xfrm>
              <a:off x="1020" y="1434"/>
              <a:ext cx="0"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38" name="Text Box 60"/>
            <p:cNvSpPr txBox="1">
              <a:spLocks noChangeArrowheads="1"/>
            </p:cNvSpPr>
            <p:nvPr/>
          </p:nvSpPr>
          <p:spPr bwMode="auto">
            <a:xfrm>
              <a:off x="1791" y="1026"/>
              <a:ext cx="31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NOP</a:t>
              </a:r>
            </a:p>
          </p:txBody>
        </p:sp>
        <p:sp>
          <p:nvSpPr>
            <p:cNvPr id="21539" name="Oval 61"/>
            <p:cNvSpPr>
              <a:spLocks noChangeArrowheads="1"/>
            </p:cNvSpPr>
            <p:nvPr/>
          </p:nvSpPr>
          <p:spPr bwMode="auto">
            <a:xfrm>
              <a:off x="1836" y="981"/>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0" name="Line 62"/>
            <p:cNvSpPr>
              <a:spLocks noChangeShapeType="1"/>
            </p:cNvSpPr>
            <p:nvPr/>
          </p:nvSpPr>
          <p:spPr bwMode="auto">
            <a:xfrm flipH="1">
              <a:off x="1972" y="890"/>
              <a:ext cx="1" cy="9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41" name="Text Box 63"/>
            <p:cNvSpPr txBox="1">
              <a:spLocks noChangeArrowheads="1"/>
            </p:cNvSpPr>
            <p:nvPr/>
          </p:nvSpPr>
          <p:spPr bwMode="auto">
            <a:xfrm>
              <a:off x="1791" y="1888"/>
              <a:ext cx="31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NOP</a:t>
              </a:r>
            </a:p>
          </p:txBody>
        </p:sp>
        <p:sp>
          <p:nvSpPr>
            <p:cNvPr id="21542" name="Oval 64"/>
            <p:cNvSpPr>
              <a:spLocks noChangeArrowheads="1"/>
            </p:cNvSpPr>
            <p:nvPr/>
          </p:nvSpPr>
          <p:spPr bwMode="auto">
            <a:xfrm>
              <a:off x="1836" y="1843"/>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3" name="Line 65"/>
            <p:cNvSpPr>
              <a:spLocks noChangeShapeType="1"/>
            </p:cNvSpPr>
            <p:nvPr/>
          </p:nvSpPr>
          <p:spPr bwMode="auto">
            <a:xfrm>
              <a:off x="1972" y="1707"/>
              <a:ext cx="0" cy="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44" name="Text Box 66"/>
            <p:cNvSpPr txBox="1">
              <a:spLocks noChangeArrowheads="1"/>
            </p:cNvSpPr>
            <p:nvPr/>
          </p:nvSpPr>
          <p:spPr bwMode="auto">
            <a:xfrm>
              <a:off x="2290" y="1344"/>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d</a:t>
              </a:r>
            </a:p>
          </p:txBody>
        </p:sp>
        <p:sp>
          <p:nvSpPr>
            <p:cNvPr id="21545" name="Oval 67"/>
            <p:cNvSpPr>
              <a:spLocks noChangeArrowheads="1"/>
            </p:cNvSpPr>
            <p:nvPr/>
          </p:nvSpPr>
          <p:spPr bwMode="auto">
            <a:xfrm>
              <a:off x="2290" y="1344"/>
              <a:ext cx="181" cy="36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6" name="Line 68"/>
            <p:cNvSpPr>
              <a:spLocks noChangeShapeType="1"/>
            </p:cNvSpPr>
            <p:nvPr/>
          </p:nvSpPr>
          <p:spPr bwMode="auto">
            <a:xfrm>
              <a:off x="2381" y="1207"/>
              <a:ext cx="1" cy="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47" name="Text Box 69"/>
            <p:cNvSpPr txBox="1">
              <a:spLocks noChangeArrowheads="1"/>
            </p:cNvSpPr>
            <p:nvPr/>
          </p:nvSpPr>
          <p:spPr bwMode="auto">
            <a:xfrm>
              <a:off x="2199" y="1026"/>
              <a:ext cx="31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NOP</a:t>
              </a:r>
            </a:p>
          </p:txBody>
        </p:sp>
        <p:sp>
          <p:nvSpPr>
            <p:cNvPr id="21548" name="Oval 70"/>
            <p:cNvSpPr>
              <a:spLocks noChangeArrowheads="1"/>
            </p:cNvSpPr>
            <p:nvPr/>
          </p:nvSpPr>
          <p:spPr bwMode="auto">
            <a:xfrm>
              <a:off x="2244" y="981"/>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49" name="Line 71"/>
            <p:cNvSpPr>
              <a:spLocks noChangeShapeType="1"/>
            </p:cNvSpPr>
            <p:nvPr/>
          </p:nvSpPr>
          <p:spPr bwMode="auto">
            <a:xfrm flipH="1">
              <a:off x="2380" y="890"/>
              <a:ext cx="1" cy="9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50" name="Text Box 72"/>
            <p:cNvSpPr txBox="1">
              <a:spLocks noChangeArrowheads="1"/>
            </p:cNvSpPr>
            <p:nvPr/>
          </p:nvSpPr>
          <p:spPr bwMode="auto">
            <a:xfrm>
              <a:off x="2199" y="1888"/>
              <a:ext cx="31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NOP</a:t>
              </a:r>
            </a:p>
          </p:txBody>
        </p:sp>
        <p:sp>
          <p:nvSpPr>
            <p:cNvPr id="21551" name="Oval 73"/>
            <p:cNvSpPr>
              <a:spLocks noChangeArrowheads="1"/>
            </p:cNvSpPr>
            <p:nvPr/>
          </p:nvSpPr>
          <p:spPr bwMode="auto">
            <a:xfrm>
              <a:off x="2244" y="1843"/>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1552" name="Line 74"/>
            <p:cNvSpPr>
              <a:spLocks noChangeShapeType="1"/>
            </p:cNvSpPr>
            <p:nvPr/>
          </p:nvSpPr>
          <p:spPr bwMode="auto">
            <a:xfrm>
              <a:off x="2380" y="1707"/>
              <a:ext cx="1" cy="1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53" name="Line 75"/>
            <p:cNvSpPr>
              <a:spLocks noChangeShapeType="1"/>
            </p:cNvSpPr>
            <p:nvPr/>
          </p:nvSpPr>
          <p:spPr bwMode="auto">
            <a:xfrm>
              <a:off x="1973" y="2069"/>
              <a:ext cx="0" cy="91"/>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54" name="Line 76"/>
            <p:cNvSpPr>
              <a:spLocks noChangeShapeType="1"/>
            </p:cNvSpPr>
            <p:nvPr/>
          </p:nvSpPr>
          <p:spPr bwMode="auto">
            <a:xfrm>
              <a:off x="2381" y="2069"/>
              <a:ext cx="0" cy="91"/>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55" name="Line 77"/>
            <p:cNvSpPr>
              <a:spLocks noChangeShapeType="1"/>
            </p:cNvSpPr>
            <p:nvPr/>
          </p:nvSpPr>
          <p:spPr bwMode="auto">
            <a:xfrm flipH="1">
              <a:off x="1973" y="2160"/>
              <a:ext cx="408"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56" name="Line 78"/>
            <p:cNvSpPr>
              <a:spLocks noChangeShapeType="1"/>
            </p:cNvSpPr>
            <p:nvPr/>
          </p:nvSpPr>
          <p:spPr bwMode="auto">
            <a:xfrm flipH="1" flipV="1">
              <a:off x="1474" y="1706"/>
              <a:ext cx="499" cy="454"/>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1557" name="Line 79"/>
            <p:cNvSpPr>
              <a:spLocks noChangeShapeType="1"/>
            </p:cNvSpPr>
            <p:nvPr/>
          </p:nvSpPr>
          <p:spPr bwMode="auto">
            <a:xfrm flipV="1">
              <a:off x="1474" y="890"/>
              <a:ext cx="499" cy="499"/>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1558" name="Line 80"/>
            <p:cNvSpPr>
              <a:spLocks noChangeShapeType="1"/>
            </p:cNvSpPr>
            <p:nvPr/>
          </p:nvSpPr>
          <p:spPr bwMode="auto">
            <a:xfrm flipH="1">
              <a:off x="1973" y="890"/>
              <a:ext cx="408"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8A7F7AB-8E2E-A646-A657-648232EFAF3D}" type="slidenum">
              <a:rPr lang="en-US" sz="1400" b="0"/>
              <a:pPr/>
              <a:t>2</a:t>
            </a:fld>
            <a:endParaRPr lang="en-US" sz="1400" b="0"/>
          </a:p>
        </p:txBody>
      </p:sp>
      <p:sp>
        <p:nvSpPr>
          <p:cNvPr id="4100" name="Rectangle 2"/>
          <p:cNvSpPr>
            <a:spLocks noGrp="1" noChangeArrowheads="1"/>
          </p:cNvSpPr>
          <p:nvPr>
            <p:ph type="title"/>
          </p:nvPr>
        </p:nvSpPr>
        <p:spPr/>
        <p:txBody>
          <a:bodyPr/>
          <a:lstStyle/>
          <a:p>
            <a:r>
              <a:rPr lang="en-US">
                <a:latin typeface="Arial Narrow" charset="0"/>
              </a:rPr>
              <a:t>Module 1</a:t>
            </a:r>
          </a:p>
        </p:txBody>
      </p:sp>
      <p:sp>
        <p:nvSpPr>
          <p:cNvPr id="4101" name="Rectangle 3"/>
          <p:cNvSpPr>
            <a:spLocks noGrp="1" noChangeArrowheads="1"/>
          </p:cNvSpPr>
          <p:nvPr>
            <p:ph type="body" idx="1"/>
          </p:nvPr>
        </p:nvSpPr>
        <p:spPr/>
        <p:txBody>
          <a:bodyPr/>
          <a:lstStyle/>
          <a:p>
            <a:pPr marL="342900" indent="-342900">
              <a:lnSpc>
                <a:spcPct val="110000"/>
              </a:lnSpc>
            </a:pPr>
            <a:r>
              <a:rPr lang="en-US" sz="2400" dirty="0">
                <a:latin typeface="Arial Narrow" charset="0"/>
              </a:rPr>
              <a:t>Objectives</a:t>
            </a:r>
          </a:p>
          <a:p>
            <a:pPr marL="742950" lvl="1" indent="-285750"/>
            <a:r>
              <a:rPr lang="en-US" sz="2000" dirty="0">
                <a:latin typeface="Arial Narrow" charset="0"/>
              </a:rPr>
              <a:t>Motivation and problem formulation </a:t>
            </a:r>
          </a:p>
          <a:p>
            <a:pPr marL="742950" lvl="1" indent="-285750"/>
            <a:r>
              <a:rPr lang="en-US" sz="2000" dirty="0">
                <a:latin typeface="Arial Narrow" charset="0"/>
              </a:rPr>
              <a:t>Flat and hierarchical graphs</a:t>
            </a:r>
          </a:p>
          <a:p>
            <a:pPr marL="742950" lvl="1" indent="-285750"/>
            <a:r>
              <a:rPr lang="en-US" sz="2000" dirty="0">
                <a:latin typeface="Arial Narrow" charset="0"/>
              </a:rPr>
              <a:t>Functional and memory resources</a:t>
            </a:r>
          </a:p>
          <a:p>
            <a:pPr marL="742950" lvl="1" indent="-285750"/>
            <a:r>
              <a:rPr lang="en-US" sz="2000" dirty="0">
                <a:latin typeface="Arial Narrow" charset="0"/>
              </a:rPr>
              <a:t>Extension to module selection</a:t>
            </a:r>
          </a:p>
          <a:p>
            <a:pPr marL="342900" indent="-342900">
              <a:lnSpc>
                <a:spcPct val="110000"/>
              </a:lnSpc>
              <a:buFont typeface="Monotype Sorts" charset="0"/>
              <a:buNone/>
            </a:pPr>
            <a:endParaRPr lang="en-US" sz="2000" dirty="0">
              <a:latin typeface="Arial Narrow"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253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6A6643B-B4CC-D34A-9DF2-2229540F1393}" type="slidenum">
              <a:rPr lang="en-US" sz="1400" b="0"/>
              <a:pPr/>
              <a:t>20</a:t>
            </a:fld>
            <a:endParaRPr lang="en-US" sz="1400" b="0"/>
          </a:p>
        </p:txBody>
      </p:sp>
      <p:sp>
        <p:nvSpPr>
          <p:cNvPr id="22532" name="Rectangle 2"/>
          <p:cNvSpPr>
            <a:spLocks noGrp="1" noChangeArrowheads="1"/>
          </p:cNvSpPr>
          <p:nvPr>
            <p:ph type="title"/>
          </p:nvPr>
        </p:nvSpPr>
        <p:spPr/>
        <p:txBody>
          <a:bodyPr/>
          <a:lstStyle/>
          <a:p>
            <a:r>
              <a:rPr lang="en-US">
                <a:latin typeface="Arial Narrow" charset="0"/>
              </a:rPr>
              <a:t>Register binding problem</a:t>
            </a:r>
          </a:p>
        </p:txBody>
      </p:sp>
      <p:sp>
        <p:nvSpPr>
          <p:cNvPr id="1376259" name="Rectangle 3"/>
          <p:cNvSpPr>
            <a:spLocks noGrp="1" noChangeArrowheads="1"/>
          </p:cNvSpPr>
          <p:nvPr>
            <p:ph type="body" idx="1"/>
          </p:nvPr>
        </p:nvSpPr>
        <p:spPr/>
        <p:txBody>
          <a:bodyPr/>
          <a:lstStyle/>
          <a:p>
            <a:pPr marL="342900" indent="-342900">
              <a:lnSpc>
                <a:spcPct val="90000"/>
              </a:lnSpc>
            </a:pPr>
            <a:r>
              <a:rPr lang="en-US">
                <a:latin typeface="Arial Narrow" charset="0"/>
              </a:rPr>
              <a:t>Given a schedule:</a:t>
            </a:r>
          </a:p>
          <a:p>
            <a:pPr marL="742950" lvl="1" indent="-285750">
              <a:lnSpc>
                <a:spcPct val="90000"/>
              </a:lnSpc>
            </a:pPr>
            <a:r>
              <a:rPr lang="en-US" sz="2000" i="1">
                <a:latin typeface="Arial Narrow" charset="0"/>
              </a:rPr>
              <a:t>Lifetime intervals</a:t>
            </a:r>
            <a:r>
              <a:rPr lang="en-US" sz="2000">
                <a:latin typeface="Arial Narrow" charset="0"/>
              </a:rPr>
              <a:t> for variables</a:t>
            </a:r>
          </a:p>
          <a:p>
            <a:pPr marL="742950" lvl="1" indent="-285750">
              <a:lnSpc>
                <a:spcPct val="90000"/>
              </a:lnSpc>
            </a:pPr>
            <a:r>
              <a:rPr lang="en-US" sz="2000" i="1">
                <a:latin typeface="Arial Narrow" charset="0"/>
              </a:rPr>
              <a:t>Lifetime overlaps</a:t>
            </a:r>
          </a:p>
          <a:p>
            <a:pPr marL="342900" indent="-342900">
              <a:lnSpc>
                <a:spcPct val="90000"/>
              </a:lnSpc>
            </a:pPr>
            <a:r>
              <a:rPr lang="en-US">
                <a:latin typeface="Arial Narrow" charset="0"/>
              </a:rPr>
              <a:t>Conflict graph (interval graph):</a:t>
            </a:r>
            <a:endParaRPr lang="en-US" sz="2400">
              <a:latin typeface="Arial Narrow" charset="0"/>
            </a:endParaRPr>
          </a:p>
          <a:p>
            <a:pPr marL="742950" lvl="1" indent="-285750">
              <a:lnSpc>
                <a:spcPct val="90000"/>
              </a:lnSpc>
            </a:pPr>
            <a:r>
              <a:rPr lang="en-US" sz="2000">
                <a:latin typeface="Arial Narrow" charset="0"/>
              </a:rPr>
              <a:t>Vertices  </a:t>
            </a:r>
            <a:r>
              <a:rPr lang="en-US" sz="2000">
                <a:latin typeface="Arial Narrow" charset="0"/>
                <a:cs typeface="Arial" charset="0"/>
              </a:rPr>
              <a:t>↔</a:t>
            </a:r>
            <a:r>
              <a:rPr lang="en-US" sz="2000">
                <a:latin typeface="Arial Narrow" charset="0"/>
              </a:rPr>
              <a:t>  variables</a:t>
            </a:r>
          </a:p>
          <a:p>
            <a:pPr marL="742950" lvl="1" indent="-285750">
              <a:lnSpc>
                <a:spcPct val="90000"/>
              </a:lnSpc>
            </a:pPr>
            <a:r>
              <a:rPr lang="en-US" sz="2000">
                <a:latin typeface="Arial Narrow" charset="0"/>
              </a:rPr>
              <a:t>Edges </a:t>
            </a:r>
            <a:r>
              <a:rPr lang="en-US" sz="2000">
                <a:latin typeface="Arial Narrow" charset="0"/>
                <a:cs typeface="Arial" charset="0"/>
              </a:rPr>
              <a:t>↔</a:t>
            </a:r>
            <a:r>
              <a:rPr lang="en-US" sz="2000">
                <a:latin typeface="Arial Narrow" charset="0"/>
              </a:rPr>
              <a:t> overlaps</a:t>
            </a:r>
          </a:p>
          <a:p>
            <a:pPr marL="742950" lvl="1" indent="-285750">
              <a:lnSpc>
                <a:spcPct val="90000"/>
              </a:lnSpc>
            </a:pPr>
            <a:r>
              <a:rPr lang="en-US" sz="2000">
                <a:latin typeface="Arial Narrow" charset="0"/>
              </a:rPr>
              <a:t>Interval graph</a:t>
            </a:r>
          </a:p>
          <a:p>
            <a:pPr marL="342900" indent="-342900">
              <a:lnSpc>
                <a:spcPct val="90000"/>
              </a:lnSpc>
            </a:pPr>
            <a:r>
              <a:rPr lang="en-US">
                <a:latin typeface="Arial Narrow" charset="0"/>
              </a:rPr>
              <a:t>Compatibility graph (comparability graph):</a:t>
            </a:r>
            <a:endParaRPr lang="en-US" sz="2400">
              <a:latin typeface="Arial Narrow" charset="0"/>
            </a:endParaRPr>
          </a:p>
          <a:p>
            <a:pPr marL="742950" lvl="1" indent="-285750">
              <a:lnSpc>
                <a:spcPct val="90000"/>
              </a:lnSpc>
            </a:pPr>
            <a:r>
              <a:rPr lang="en-US" sz="2000">
                <a:latin typeface="Arial Narrow" charset="0"/>
              </a:rPr>
              <a:t>Complement of conflict 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625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625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6259">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6259">
                                            <p:txEl>
                                              <p:pRg st="6" end="6"/>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37625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7625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355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F0BBABF-713D-064E-AFA8-23E5DB6277D6}" type="slidenum">
              <a:rPr lang="en-US" sz="1400" b="0"/>
              <a:pPr/>
              <a:t>21</a:t>
            </a:fld>
            <a:endParaRPr lang="en-US" sz="1400" b="0"/>
          </a:p>
        </p:txBody>
      </p:sp>
      <p:sp>
        <p:nvSpPr>
          <p:cNvPr id="23556" name="Rectangle 2"/>
          <p:cNvSpPr>
            <a:spLocks noGrp="1" noChangeArrowheads="1"/>
          </p:cNvSpPr>
          <p:nvPr>
            <p:ph type="title"/>
          </p:nvPr>
        </p:nvSpPr>
        <p:spPr>
          <a:xfrm>
            <a:off x="0" y="271463"/>
            <a:ext cx="9144000" cy="552450"/>
          </a:xfrm>
        </p:spPr>
        <p:txBody>
          <a:bodyPr/>
          <a:lstStyle/>
          <a:p>
            <a:r>
              <a:rPr lang="en-US" sz="2800">
                <a:latin typeface="Arial Narrow" charset="0"/>
              </a:rPr>
              <a:t>Register sharing in data-flow graphs</a:t>
            </a:r>
          </a:p>
        </p:txBody>
      </p:sp>
      <p:sp>
        <p:nvSpPr>
          <p:cNvPr id="23557" name="Rectangle 3"/>
          <p:cNvSpPr>
            <a:spLocks noGrp="1" noChangeArrowheads="1"/>
          </p:cNvSpPr>
          <p:nvPr>
            <p:ph type="body" idx="1"/>
          </p:nvPr>
        </p:nvSpPr>
        <p:spPr>
          <a:xfrm>
            <a:off x="228600" y="1120775"/>
            <a:ext cx="8915400" cy="4114800"/>
          </a:xfrm>
        </p:spPr>
        <p:txBody>
          <a:bodyPr/>
          <a:lstStyle/>
          <a:p>
            <a:pPr marL="342900" indent="-342900">
              <a:lnSpc>
                <a:spcPct val="90000"/>
              </a:lnSpc>
            </a:pPr>
            <a:r>
              <a:rPr lang="en-US">
                <a:latin typeface="Arial Narrow" charset="0"/>
              </a:rPr>
              <a:t>Given:</a:t>
            </a:r>
          </a:p>
          <a:p>
            <a:pPr marL="742950" lvl="1" indent="-285750">
              <a:lnSpc>
                <a:spcPct val="90000"/>
              </a:lnSpc>
            </a:pPr>
            <a:r>
              <a:rPr lang="en-US">
                <a:latin typeface="Arial Narrow" charset="0"/>
              </a:rPr>
              <a:t>Variable lifetime conflict graph</a:t>
            </a:r>
          </a:p>
          <a:p>
            <a:pPr marL="342900" indent="-342900">
              <a:lnSpc>
                <a:spcPct val="90000"/>
              </a:lnSpc>
            </a:pPr>
            <a:r>
              <a:rPr lang="en-US">
                <a:latin typeface="Arial Narrow" charset="0"/>
              </a:rPr>
              <a:t>Find:</a:t>
            </a:r>
          </a:p>
          <a:p>
            <a:pPr marL="742950" lvl="1" indent="-285750">
              <a:lnSpc>
                <a:spcPct val="90000"/>
              </a:lnSpc>
            </a:pPr>
            <a:r>
              <a:rPr lang="en-US">
                <a:latin typeface="Arial Narrow" charset="0"/>
              </a:rPr>
              <a:t>Minimum number of registers storing all the variables</a:t>
            </a:r>
          </a:p>
          <a:p>
            <a:pPr marL="342900" indent="-342900">
              <a:lnSpc>
                <a:spcPct val="90000"/>
              </a:lnSpc>
            </a:pPr>
            <a:r>
              <a:rPr lang="en-US">
                <a:latin typeface="Arial Narrow" charset="0"/>
              </a:rPr>
              <a:t>Key point:</a:t>
            </a:r>
          </a:p>
          <a:p>
            <a:pPr marL="742950" lvl="1" indent="-285750">
              <a:lnSpc>
                <a:spcPct val="90000"/>
              </a:lnSpc>
            </a:pPr>
            <a:r>
              <a:rPr lang="en-US">
                <a:latin typeface="Arial Narrow" charset="0"/>
              </a:rPr>
              <a:t>Interval graph</a:t>
            </a:r>
          </a:p>
          <a:p>
            <a:pPr marL="1143000" lvl="2"/>
            <a:r>
              <a:rPr lang="en-US">
                <a:latin typeface="Arial Narrow" charset="0"/>
              </a:rPr>
              <a:t>Left-edge algorithm (polynomial-time complexity)</a:t>
            </a:r>
          </a:p>
          <a:p>
            <a:pPr marL="742950" lvl="1" indent="-285750">
              <a:lnSpc>
                <a:spcPct val="90000"/>
              </a:lnSpc>
            </a:pPr>
            <a:endParaRPr lang="en-US">
              <a:latin typeface="Arial Narrow" charset="0"/>
            </a:endParaRPr>
          </a:p>
          <a:p>
            <a:pPr marL="1143000" lvl="2"/>
            <a:endParaRPr lang="en-US">
              <a:latin typeface="Arial Narrow"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457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F7914AE-B577-7742-8DA2-7DE303A02EAF}" type="slidenum">
              <a:rPr lang="en-US" sz="1400" b="0"/>
              <a:pPr/>
              <a:t>22</a:t>
            </a:fld>
            <a:endParaRPr lang="en-US" sz="1400" b="0"/>
          </a:p>
        </p:txBody>
      </p:sp>
      <p:sp>
        <p:nvSpPr>
          <p:cNvPr id="24580" name="Rectangle 2"/>
          <p:cNvSpPr>
            <a:spLocks noGrp="1" noChangeArrowheads="1"/>
          </p:cNvSpPr>
          <p:nvPr>
            <p:ph type="title"/>
          </p:nvPr>
        </p:nvSpPr>
        <p:spPr>
          <a:xfrm>
            <a:off x="684213" y="0"/>
            <a:ext cx="7772400" cy="1143000"/>
          </a:xfrm>
        </p:spPr>
        <p:txBody>
          <a:bodyPr/>
          <a:lstStyle/>
          <a:p>
            <a:r>
              <a:rPr lang="en-US">
                <a:latin typeface="Arial Narrow" charset="0"/>
              </a:rPr>
              <a:t>Example</a:t>
            </a:r>
            <a:endParaRPr lang="en-US" sz="2500">
              <a:latin typeface="Arial Narrow" charset="0"/>
            </a:endParaRPr>
          </a:p>
        </p:txBody>
      </p:sp>
      <p:grpSp>
        <p:nvGrpSpPr>
          <p:cNvPr id="24581" name="Group 3"/>
          <p:cNvGrpSpPr>
            <a:grpSpLocks/>
          </p:cNvGrpSpPr>
          <p:nvPr/>
        </p:nvGrpSpPr>
        <p:grpSpPr bwMode="auto">
          <a:xfrm>
            <a:off x="323850" y="1628775"/>
            <a:ext cx="3240088" cy="2454275"/>
            <a:chOff x="249" y="1026"/>
            <a:chExt cx="2041" cy="1546"/>
          </a:xfrm>
        </p:grpSpPr>
        <p:sp>
          <p:nvSpPr>
            <p:cNvPr id="24629" name="Line 4"/>
            <p:cNvSpPr>
              <a:spLocks noChangeShapeType="1"/>
            </p:cNvSpPr>
            <p:nvPr/>
          </p:nvSpPr>
          <p:spPr bwMode="auto">
            <a:xfrm>
              <a:off x="657" y="1026"/>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30" name="Line 5"/>
            <p:cNvSpPr>
              <a:spLocks noChangeShapeType="1"/>
            </p:cNvSpPr>
            <p:nvPr/>
          </p:nvSpPr>
          <p:spPr bwMode="auto">
            <a:xfrm>
              <a:off x="657" y="1434"/>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31" name="Line 6"/>
            <p:cNvSpPr>
              <a:spLocks noChangeShapeType="1"/>
            </p:cNvSpPr>
            <p:nvPr/>
          </p:nvSpPr>
          <p:spPr bwMode="auto">
            <a:xfrm>
              <a:off x="657" y="1843"/>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632" name="Line 7"/>
            <p:cNvSpPr>
              <a:spLocks noChangeShapeType="1"/>
            </p:cNvSpPr>
            <p:nvPr/>
          </p:nvSpPr>
          <p:spPr bwMode="auto">
            <a:xfrm>
              <a:off x="657" y="2251"/>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4633" name="Group 8"/>
            <p:cNvGrpSpPr>
              <a:grpSpLocks/>
            </p:cNvGrpSpPr>
            <p:nvPr/>
          </p:nvGrpSpPr>
          <p:grpSpPr bwMode="auto">
            <a:xfrm>
              <a:off x="793" y="1117"/>
              <a:ext cx="272" cy="231"/>
              <a:chOff x="793" y="1117"/>
              <a:chExt cx="272" cy="231"/>
            </a:xfrm>
          </p:grpSpPr>
          <p:sp>
            <p:nvSpPr>
              <p:cNvPr id="24675" name="Oval 9"/>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76" name="Text Box 10"/>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4" name="Group 11"/>
            <p:cNvGrpSpPr>
              <a:grpSpLocks/>
            </p:cNvGrpSpPr>
            <p:nvPr/>
          </p:nvGrpSpPr>
          <p:grpSpPr bwMode="auto">
            <a:xfrm>
              <a:off x="1202" y="1117"/>
              <a:ext cx="272" cy="231"/>
              <a:chOff x="793" y="1117"/>
              <a:chExt cx="272" cy="231"/>
            </a:xfrm>
          </p:grpSpPr>
          <p:sp>
            <p:nvSpPr>
              <p:cNvPr id="24673" name="Oval 12"/>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74" name="Text Box 13"/>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5" name="Group 14"/>
            <p:cNvGrpSpPr>
              <a:grpSpLocks/>
            </p:cNvGrpSpPr>
            <p:nvPr/>
          </p:nvGrpSpPr>
          <p:grpSpPr bwMode="auto">
            <a:xfrm>
              <a:off x="1020" y="1525"/>
              <a:ext cx="272" cy="231"/>
              <a:chOff x="793" y="1117"/>
              <a:chExt cx="272" cy="231"/>
            </a:xfrm>
          </p:grpSpPr>
          <p:sp>
            <p:nvSpPr>
              <p:cNvPr id="24671" name="Oval 15"/>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72" name="Text Box 16"/>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6" name="Group 17"/>
            <p:cNvGrpSpPr>
              <a:grpSpLocks/>
            </p:cNvGrpSpPr>
            <p:nvPr/>
          </p:nvGrpSpPr>
          <p:grpSpPr bwMode="auto">
            <a:xfrm>
              <a:off x="1837" y="1525"/>
              <a:ext cx="272" cy="231"/>
              <a:chOff x="793" y="1117"/>
              <a:chExt cx="272" cy="231"/>
            </a:xfrm>
          </p:grpSpPr>
          <p:sp>
            <p:nvSpPr>
              <p:cNvPr id="24669" name="Oval 18"/>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70" name="Text Box 19"/>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7" name="Group 20"/>
            <p:cNvGrpSpPr>
              <a:grpSpLocks/>
            </p:cNvGrpSpPr>
            <p:nvPr/>
          </p:nvGrpSpPr>
          <p:grpSpPr bwMode="auto">
            <a:xfrm>
              <a:off x="1655" y="1933"/>
              <a:ext cx="272" cy="231"/>
              <a:chOff x="793" y="1117"/>
              <a:chExt cx="272" cy="231"/>
            </a:xfrm>
          </p:grpSpPr>
          <p:sp>
            <p:nvSpPr>
              <p:cNvPr id="24667" name="Oval 21"/>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68" name="Text Box 22"/>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8" name="Group 23"/>
            <p:cNvGrpSpPr>
              <a:grpSpLocks/>
            </p:cNvGrpSpPr>
            <p:nvPr/>
          </p:nvGrpSpPr>
          <p:grpSpPr bwMode="auto">
            <a:xfrm>
              <a:off x="1202" y="1933"/>
              <a:ext cx="272" cy="231"/>
              <a:chOff x="793" y="1117"/>
              <a:chExt cx="272" cy="231"/>
            </a:xfrm>
          </p:grpSpPr>
          <p:sp>
            <p:nvSpPr>
              <p:cNvPr id="24665" name="Oval 24"/>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66" name="Text Box 25"/>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24639" name="Group 26"/>
            <p:cNvGrpSpPr>
              <a:grpSpLocks/>
            </p:cNvGrpSpPr>
            <p:nvPr/>
          </p:nvGrpSpPr>
          <p:grpSpPr bwMode="auto">
            <a:xfrm>
              <a:off x="1474" y="2341"/>
              <a:ext cx="272" cy="231"/>
              <a:chOff x="793" y="1117"/>
              <a:chExt cx="272" cy="231"/>
            </a:xfrm>
          </p:grpSpPr>
          <p:sp>
            <p:nvSpPr>
              <p:cNvPr id="24663" name="Oval 27"/>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64" name="Text Box 28"/>
              <p:cNvSpPr txBox="1">
                <a:spLocks noChangeArrowheads="1"/>
              </p:cNvSpPr>
              <p:nvPr/>
            </p:nvSpPr>
            <p:spPr bwMode="auto">
              <a:xfrm>
                <a:off x="793" y="1117"/>
                <a:ext cx="27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sp>
          <p:nvSpPr>
            <p:cNvPr id="24640" name="Line 29"/>
            <p:cNvSpPr>
              <a:spLocks noChangeShapeType="1"/>
            </p:cNvSpPr>
            <p:nvPr/>
          </p:nvSpPr>
          <p:spPr bwMode="auto">
            <a:xfrm>
              <a:off x="930" y="1344"/>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1" name="Line 30"/>
            <p:cNvSpPr>
              <a:spLocks noChangeShapeType="1"/>
            </p:cNvSpPr>
            <p:nvPr/>
          </p:nvSpPr>
          <p:spPr bwMode="auto">
            <a:xfrm>
              <a:off x="1156" y="1752"/>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2" name="Line 31"/>
            <p:cNvSpPr>
              <a:spLocks noChangeShapeType="1"/>
            </p:cNvSpPr>
            <p:nvPr/>
          </p:nvSpPr>
          <p:spPr bwMode="auto">
            <a:xfrm>
              <a:off x="1383" y="2160"/>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3" name="Line 32"/>
            <p:cNvSpPr>
              <a:spLocks noChangeShapeType="1"/>
            </p:cNvSpPr>
            <p:nvPr/>
          </p:nvSpPr>
          <p:spPr bwMode="auto">
            <a:xfrm flipH="1">
              <a:off x="1156" y="1344"/>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4" name="Line 33"/>
            <p:cNvSpPr>
              <a:spLocks noChangeShapeType="1"/>
            </p:cNvSpPr>
            <p:nvPr/>
          </p:nvSpPr>
          <p:spPr bwMode="auto">
            <a:xfrm flipH="1">
              <a:off x="1791" y="1752"/>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5" name="Line 34"/>
            <p:cNvSpPr>
              <a:spLocks noChangeShapeType="1"/>
            </p:cNvSpPr>
            <p:nvPr/>
          </p:nvSpPr>
          <p:spPr bwMode="auto">
            <a:xfrm flipH="1">
              <a:off x="1610" y="2160"/>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646" name="Text Box 35"/>
            <p:cNvSpPr txBox="1">
              <a:spLocks noChangeArrowheads="1"/>
            </p:cNvSpPr>
            <p:nvPr/>
          </p:nvSpPr>
          <p:spPr bwMode="auto">
            <a:xfrm>
              <a:off x="249" y="1162"/>
              <a:ext cx="499"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1</a:t>
              </a:r>
            </a:p>
          </p:txBody>
        </p:sp>
        <p:sp>
          <p:nvSpPr>
            <p:cNvPr id="24647" name="Text Box 36"/>
            <p:cNvSpPr txBox="1">
              <a:spLocks noChangeArrowheads="1"/>
            </p:cNvSpPr>
            <p:nvPr/>
          </p:nvSpPr>
          <p:spPr bwMode="auto">
            <a:xfrm>
              <a:off x="249" y="1570"/>
              <a:ext cx="499"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2</a:t>
              </a:r>
            </a:p>
          </p:txBody>
        </p:sp>
        <p:sp>
          <p:nvSpPr>
            <p:cNvPr id="24648" name="Text Box 37"/>
            <p:cNvSpPr txBox="1">
              <a:spLocks noChangeArrowheads="1"/>
            </p:cNvSpPr>
            <p:nvPr/>
          </p:nvSpPr>
          <p:spPr bwMode="auto">
            <a:xfrm>
              <a:off x="249" y="1933"/>
              <a:ext cx="499"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3</a:t>
              </a:r>
            </a:p>
          </p:txBody>
        </p:sp>
        <p:sp>
          <p:nvSpPr>
            <p:cNvPr id="24649" name="Text Box 38"/>
            <p:cNvSpPr txBox="1">
              <a:spLocks noChangeArrowheads="1"/>
            </p:cNvSpPr>
            <p:nvPr/>
          </p:nvSpPr>
          <p:spPr bwMode="auto">
            <a:xfrm>
              <a:off x="249" y="2296"/>
              <a:ext cx="499"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4</a:t>
              </a:r>
            </a:p>
          </p:txBody>
        </p:sp>
        <p:sp>
          <p:nvSpPr>
            <p:cNvPr id="24650" name="Text Box 39"/>
            <p:cNvSpPr txBox="1">
              <a:spLocks noChangeArrowheads="1"/>
            </p:cNvSpPr>
            <p:nvPr/>
          </p:nvSpPr>
          <p:spPr bwMode="auto">
            <a:xfrm>
              <a:off x="930" y="1026"/>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sp>
          <p:nvSpPr>
            <p:cNvPr id="24651" name="Text Box 40"/>
            <p:cNvSpPr txBox="1">
              <a:spLocks noChangeArrowheads="1"/>
            </p:cNvSpPr>
            <p:nvPr/>
          </p:nvSpPr>
          <p:spPr bwMode="auto">
            <a:xfrm>
              <a:off x="1383" y="1026"/>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24652" name="Text Box 41"/>
            <p:cNvSpPr txBox="1">
              <a:spLocks noChangeArrowheads="1"/>
            </p:cNvSpPr>
            <p:nvPr/>
          </p:nvSpPr>
          <p:spPr bwMode="auto">
            <a:xfrm>
              <a:off x="1202" y="1480"/>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24653" name="Text Box 42"/>
            <p:cNvSpPr txBox="1">
              <a:spLocks noChangeArrowheads="1"/>
            </p:cNvSpPr>
            <p:nvPr/>
          </p:nvSpPr>
          <p:spPr bwMode="auto">
            <a:xfrm>
              <a:off x="1338" y="1842"/>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24654" name="Text Box 43"/>
            <p:cNvSpPr txBox="1">
              <a:spLocks noChangeArrowheads="1"/>
            </p:cNvSpPr>
            <p:nvPr/>
          </p:nvSpPr>
          <p:spPr bwMode="auto">
            <a:xfrm>
              <a:off x="1655" y="2341"/>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sp>
          <p:nvSpPr>
            <p:cNvPr id="24655" name="Text Box 44"/>
            <p:cNvSpPr txBox="1">
              <a:spLocks noChangeArrowheads="1"/>
            </p:cNvSpPr>
            <p:nvPr/>
          </p:nvSpPr>
          <p:spPr bwMode="auto">
            <a:xfrm>
              <a:off x="2018" y="1480"/>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6</a:t>
              </a:r>
            </a:p>
          </p:txBody>
        </p:sp>
        <p:sp>
          <p:nvSpPr>
            <p:cNvPr id="24656" name="Text Box 45"/>
            <p:cNvSpPr txBox="1">
              <a:spLocks noChangeArrowheads="1"/>
            </p:cNvSpPr>
            <p:nvPr/>
          </p:nvSpPr>
          <p:spPr bwMode="auto">
            <a:xfrm>
              <a:off x="1837" y="1888"/>
              <a:ext cx="13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7</a:t>
              </a:r>
            </a:p>
          </p:txBody>
        </p:sp>
        <p:sp>
          <p:nvSpPr>
            <p:cNvPr id="24657" name="Text Box 46"/>
            <p:cNvSpPr txBox="1">
              <a:spLocks noChangeArrowheads="1"/>
            </p:cNvSpPr>
            <p:nvPr/>
          </p:nvSpPr>
          <p:spPr bwMode="auto">
            <a:xfrm>
              <a:off x="793" y="1389"/>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sp>
          <p:nvSpPr>
            <p:cNvPr id="24658" name="Text Box 47"/>
            <p:cNvSpPr txBox="1">
              <a:spLocks noChangeArrowheads="1"/>
            </p:cNvSpPr>
            <p:nvPr/>
          </p:nvSpPr>
          <p:spPr bwMode="auto">
            <a:xfrm>
              <a:off x="1202" y="1344"/>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sp>
          <p:nvSpPr>
            <p:cNvPr id="24659" name="Text Box 48"/>
            <p:cNvSpPr txBox="1">
              <a:spLocks noChangeArrowheads="1"/>
            </p:cNvSpPr>
            <p:nvPr/>
          </p:nvSpPr>
          <p:spPr bwMode="auto">
            <a:xfrm>
              <a:off x="1020" y="1797"/>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sp>
          <p:nvSpPr>
            <p:cNvPr id="24660" name="Text Box 49"/>
            <p:cNvSpPr txBox="1">
              <a:spLocks noChangeArrowheads="1"/>
            </p:cNvSpPr>
            <p:nvPr/>
          </p:nvSpPr>
          <p:spPr bwMode="auto">
            <a:xfrm>
              <a:off x="1701" y="1706"/>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sp>
          <p:nvSpPr>
            <p:cNvPr id="24661" name="Text Box 50"/>
            <p:cNvSpPr txBox="1">
              <a:spLocks noChangeArrowheads="1"/>
            </p:cNvSpPr>
            <p:nvPr/>
          </p:nvSpPr>
          <p:spPr bwMode="auto">
            <a:xfrm>
              <a:off x="1247" y="2251"/>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sp>
          <p:nvSpPr>
            <p:cNvPr id="24662" name="Text Box 51"/>
            <p:cNvSpPr txBox="1">
              <a:spLocks noChangeArrowheads="1"/>
            </p:cNvSpPr>
            <p:nvPr/>
          </p:nvSpPr>
          <p:spPr bwMode="auto">
            <a:xfrm>
              <a:off x="1655" y="216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grpSp>
      <p:grpSp>
        <p:nvGrpSpPr>
          <p:cNvPr id="24582" name="Group 52"/>
          <p:cNvGrpSpPr>
            <a:grpSpLocks/>
          </p:cNvGrpSpPr>
          <p:nvPr/>
        </p:nvGrpSpPr>
        <p:grpSpPr bwMode="auto">
          <a:xfrm>
            <a:off x="4716463" y="1628775"/>
            <a:ext cx="865187" cy="2305050"/>
            <a:chOff x="2789" y="1162"/>
            <a:chExt cx="545" cy="1452"/>
          </a:xfrm>
        </p:grpSpPr>
        <p:grpSp>
          <p:nvGrpSpPr>
            <p:cNvPr id="24611" name="Group 53"/>
            <p:cNvGrpSpPr>
              <a:grpSpLocks/>
            </p:cNvGrpSpPr>
            <p:nvPr/>
          </p:nvGrpSpPr>
          <p:grpSpPr bwMode="auto">
            <a:xfrm>
              <a:off x="2789" y="1162"/>
              <a:ext cx="227" cy="454"/>
              <a:chOff x="2789" y="1162"/>
              <a:chExt cx="227" cy="454"/>
            </a:xfrm>
          </p:grpSpPr>
          <p:sp>
            <p:nvSpPr>
              <p:cNvPr id="24627" name="Rectangle 54"/>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28" name="Text Box 55"/>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grpSp>
        <p:grpSp>
          <p:nvGrpSpPr>
            <p:cNvPr id="24612" name="Group 56"/>
            <p:cNvGrpSpPr>
              <a:grpSpLocks/>
            </p:cNvGrpSpPr>
            <p:nvPr/>
          </p:nvGrpSpPr>
          <p:grpSpPr bwMode="auto">
            <a:xfrm>
              <a:off x="2789" y="1661"/>
              <a:ext cx="227" cy="454"/>
              <a:chOff x="2789" y="1162"/>
              <a:chExt cx="227" cy="454"/>
            </a:xfrm>
          </p:grpSpPr>
          <p:sp>
            <p:nvSpPr>
              <p:cNvPr id="24625" name="Rectangle 57"/>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26" name="Text Box 58"/>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grpSp>
        <p:grpSp>
          <p:nvGrpSpPr>
            <p:cNvPr id="24613" name="Group 59"/>
            <p:cNvGrpSpPr>
              <a:grpSpLocks/>
            </p:cNvGrpSpPr>
            <p:nvPr/>
          </p:nvGrpSpPr>
          <p:grpSpPr bwMode="auto">
            <a:xfrm>
              <a:off x="2789" y="2160"/>
              <a:ext cx="227" cy="454"/>
              <a:chOff x="2789" y="1162"/>
              <a:chExt cx="227" cy="454"/>
            </a:xfrm>
          </p:grpSpPr>
          <p:sp>
            <p:nvSpPr>
              <p:cNvPr id="24623" name="Rectangle 60"/>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24" name="Text Box 61"/>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grpSp>
        <p:grpSp>
          <p:nvGrpSpPr>
            <p:cNvPr id="24614" name="Group 62"/>
            <p:cNvGrpSpPr>
              <a:grpSpLocks/>
            </p:cNvGrpSpPr>
            <p:nvPr/>
          </p:nvGrpSpPr>
          <p:grpSpPr bwMode="auto">
            <a:xfrm>
              <a:off x="3107" y="1162"/>
              <a:ext cx="227" cy="454"/>
              <a:chOff x="2789" y="1162"/>
              <a:chExt cx="227" cy="454"/>
            </a:xfrm>
          </p:grpSpPr>
          <p:sp>
            <p:nvSpPr>
              <p:cNvPr id="24621" name="Rectangle 63"/>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22" name="Text Box 64"/>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grpSp>
        <p:grpSp>
          <p:nvGrpSpPr>
            <p:cNvPr id="24615" name="Group 65"/>
            <p:cNvGrpSpPr>
              <a:grpSpLocks/>
            </p:cNvGrpSpPr>
            <p:nvPr/>
          </p:nvGrpSpPr>
          <p:grpSpPr bwMode="auto">
            <a:xfrm>
              <a:off x="3107" y="1661"/>
              <a:ext cx="227" cy="454"/>
              <a:chOff x="2789" y="1162"/>
              <a:chExt cx="227" cy="454"/>
            </a:xfrm>
          </p:grpSpPr>
          <p:sp>
            <p:nvSpPr>
              <p:cNvPr id="24619" name="Rectangle 66"/>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20" name="Text Box 67"/>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grpSp>
        <p:grpSp>
          <p:nvGrpSpPr>
            <p:cNvPr id="24616" name="Group 68"/>
            <p:cNvGrpSpPr>
              <a:grpSpLocks/>
            </p:cNvGrpSpPr>
            <p:nvPr/>
          </p:nvGrpSpPr>
          <p:grpSpPr bwMode="auto">
            <a:xfrm>
              <a:off x="3107" y="2160"/>
              <a:ext cx="227" cy="454"/>
              <a:chOff x="2789" y="1162"/>
              <a:chExt cx="227" cy="454"/>
            </a:xfrm>
          </p:grpSpPr>
          <p:sp>
            <p:nvSpPr>
              <p:cNvPr id="24617" name="Rectangle 69"/>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8" name="Text Box 70"/>
              <p:cNvSpPr txBox="1">
                <a:spLocks noChangeArrowheads="1"/>
              </p:cNvSpPr>
              <p:nvPr/>
            </p:nvSpPr>
            <p:spPr bwMode="auto">
              <a:xfrm>
                <a:off x="2789" y="1207"/>
                <a:ext cx="227"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grpSp>
      </p:grpSp>
      <p:grpSp>
        <p:nvGrpSpPr>
          <p:cNvPr id="24583" name="Group 71"/>
          <p:cNvGrpSpPr>
            <a:grpSpLocks/>
          </p:cNvGrpSpPr>
          <p:nvPr/>
        </p:nvGrpSpPr>
        <p:grpSpPr bwMode="auto">
          <a:xfrm>
            <a:off x="6588125" y="1916113"/>
            <a:ext cx="1584325" cy="1728787"/>
            <a:chOff x="4150" y="1207"/>
            <a:chExt cx="998" cy="1089"/>
          </a:xfrm>
        </p:grpSpPr>
        <p:grpSp>
          <p:nvGrpSpPr>
            <p:cNvPr id="24587" name="Group 72"/>
            <p:cNvGrpSpPr>
              <a:grpSpLocks/>
            </p:cNvGrpSpPr>
            <p:nvPr/>
          </p:nvGrpSpPr>
          <p:grpSpPr bwMode="auto">
            <a:xfrm>
              <a:off x="4150" y="1207"/>
              <a:ext cx="998" cy="227"/>
              <a:chOff x="4377" y="1298"/>
              <a:chExt cx="998" cy="227"/>
            </a:xfrm>
          </p:grpSpPr>
          <p:grpSp>
            <p:nvGrpSpPr>
              <p:cNvPr id="24604" name="Group 73"/>
              <p:cNvGrpSpPr>
                <a:grpSpLocks/>
              </p:cNvGrpSpPr>
              <p:nvPr/>
            </p:nvGrpSpPr>
            <p:grpSpPr bwMode="auto">
              <a:xfrm>
                <a:off x="4377" y="1298"/>
                <a:ext cx="363" cy="227"/>
                <a:chOff x="4377" y="1298"/>
                <a:chExt cx="363" cy="227"/>
              </a:xfrm>
            </p:grpSpPr>
            <p:sp>
              <p:nvSpPr>
                <p:cNvPr id="24609" name="Oval 74"/>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10" name="Text Box 75"/>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z1</a:t>
                  </a:r>
                </a:p>
              </p:txBody>
            </p:sp>
          </p:grpSp>
          <p:grpSp>
            <p:nvGrpSpPr>
              <p:cNvPr id="24605" name="Group 76"/>
              <p:cNvGrpSpPr>
                <a:grpSpLocks/>
              </p:cNvGrpSpPr>
              <p:nvPr/>
            </p:nvGrpSpPr>
            <p:grpSpPr bwMode="auto">
              <a:xfrm>
                <a:off x="5012" y="1298"/>
                <a:ext cx="363" cy="227"/>
                <a:chOff x="4377" y="1298"/>
                <a:chExt cx="363" cy="227"/>
              </a:xfrm>
            </p:grpSpPr>
            <p:sp>
              <p:nvSpPr>
                <p:cNvPr id="24607" name="Oval 77"/>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08" name="Text Box 78"/>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z2</a:t>
                  </a:r>
                </a:p>
              </p:txBody>
            </p:sp>
          </p:grpSp>
          <p:sp>
            <p:nvSpPr>
              <p:cNvPr id="24606" name="Line 79"/>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4588" name="Group 80"/>
            <p:cNvGrpSpPr>
              <a:grpSpLocks/>
            </p:cNvGrpSpPr>
            <p:nvPr/>
          </p:nvGrpSpPr>
          <p:grpSpPr bwMode="auto">
            <a:xfrm>
              <a:off x="4150" y="1616"/>
              <a:ext cx="998" cy="227"/>
              <a:chOff x="4377" y="1298"/>
              <a:chExt cx="998" cy="227"/>
            </a:xfrm>
          </p:grpSpPr>
          <p:grpSp>
            <p:nvGrpSpPr>
              <p:cNvPr id="24597" name="Group 81"/>
              <p:cNvGrpSpPr>
                <a:grpSpLocks/>
              </p:cNvGrpSpPr>
              <p:nvPr/>
            </p:nvGrpSpPr>
            <p:grpSpPr bwMode="auto">
              <a:xfrm>
                <a:off x="4377" y="1298"/>
                <a:ext cx="363" cy="227"/>
                <a:chOff x="4377" y="1298"/>
                <a:chExt cx="363" cy="227"/>
              </a:xfrm>
            </p:grpSpPr>
            <p:sp>
              <p:nvSpPr>
                <p:cNvPr id="24602" name="Oval 82"/>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03" name="Text Box 83"/>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z3</a:t>
                  </a:r>
                </a:p>
              </p:txBody>
            </p:sp>
          </p:grpSp>
          <p:grpSp>
            <p:nvGrpSpPr>
              <p:cNvPr id="24598" name="Group 84"/>
              <p:cNvGrpSpPr>
                <a:grpSpLocks/>
              </p:cNvGrpSpPr>
              <p:nvPr/>
            </p:nvGrpSpPr>
            <p:grpSpPr bwMode="auto">
              <a:xfrm>
                <a:off x="5012" y="1298"/>
                <a:ext cx="363" cy="227"/>
                <a:chOff x="4377" y="1298"/>
                <a:chExt cx="363" cy="227"/>
              </a:xfrm>
            </p:grpSpPr>
            <p:sp>
              <p:nvSpPr>
                <p:cNvPr id="24600" name="Oval 85"/>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601" name="Text Box 86"/>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z4</a:t>
                  </a:r>
                </a:p>
              </p:txBody>
            </p:sp>
          </p:grpSp>
          <p:sp>
            <p:nvSpPr>
              <p:cNvPr id="24599" name="Line 87"/>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4589" name="Group 88"/>
            <p:cNvGrpSpPr>
              <a:grpSpLocks/>
            </p:cNvGrpSpPr>
            <p:nvPr/>
          </p:nvGrpSpPr>
          <p:grpSpPr bwMode="auto">
            <a:xfrm>
              <a:off x="4150" y="2069"/>
              <a:ext cx="998" cy="227"/>
              <a:chOff x="4377" y="1298"/>
              <a:chExt cx="998" cy="227"/>
            </a:xfrm>
          </p:grpSpPr>
          <p:grpSp>
            <p:nvGrpSpPr>
              <p:cNvPr id="24590" name="Group 89"/>
              <p:cNvGrpSpPr>
                <a:grpSpLocks/>
              </p:cNvGrpSpPr>
              <p:nvPr/>
            </p:nvGrpSpPr>
            <p:grpSpPr bwMode="auto">
              <a:xfrm>
                <a:off x="4377" y="1298"/>
                <a:ext cx="363" cy="227"/>
                <a:chOff x="4377" y="1298"/>
                <a:chExt cx="363" cy="227"/>
              </a:xfrm>
            </p:grpSpPr>
            <p:sp>
              <p:nvSpPr>
                <p:cNvPr id="24595" name="Oval 90"/>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596" name="Text Box 91"/>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z5</a:t>
                  </a:r>
                </a:p>
              </p:txBody>
            </p:sp>
          </p:grpSp>
          <p:grpSp>
            <p:nvGrpSpPr>
              <p:cNvPr id="24591" name="Group 92"/>
              <p:cNvGrpSpPr>
                <a:grpSpLocks/>
              </p:cNvGrpSpPr>
              <p:nvPr/>
            </p:nvGrpSpPr>
            <p:grpSpPr bwMode="auto">
              <a:xfrm>
                <a:off x="5012" y="1298"/>
                <a:ext cx="363" cy="227"/>
                <a:chOff x="4377" y="1298"/>
                <a:chExt cx="363" cy="227"/>
              </a:xfrm>
            </p:grpSpPr>
            <p:sp>
              <p:nvSpPr>
                <p:cNvPr id="24593" name="Oval 93"/>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4594" name="Text Box 94"/>
                <p:cNvSpPr txBox="1">
                  <a:spLocks noChangeArrowheads="1"/>
                </p:cNvSpPr>
                <p:nvPr/>
              </p:nvSpPr>
              <p:spPr bwMode="auto">
                <a:xfrm>
                  <a:off x="4377" y="1298"/>
                  <a:ext cx="363"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z6</a:t>
                  </a:r>
                </a:p>
              </p:txBody>
            </p:sp>
          </p:grpSp>
          <p:sp>
            <p:nvSpPr>
              <p:cNvPr id="24592" name="Line 95"/>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24584" name="Text Box 96"/>
          <p:cNvSpPr txBox="1">
            <a:spLocks noChangeArrowheads="1"/>
          </p:cNvSpPr>
          <p:nvPr/>
        </p:nvSpPr>
        <p:spPr bwMode="auto">
          <a:xfrm>
            <a:off x="1763713" y="4508500"/>
            <a:ext cx="5048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a:t>
            </a:r>
          </a:p>
        </p:txBody>
      </p:sp>
      <p:sp>
        <p:nvSpPr>
          <p:cNvPr id="24585" name="Text Box 97"/>
          <p:cNvSpPr txBox="1">
            <a:spLocks noChangeArrowheads="1"/>
          </p:cNvSpPr>
          <p:nvPr/>
        </p:nvSpPr>
        <p:spPr bwMode="auto">
          <a:xfrm>
            <a:off x="4859338" y="4437063"/>
            <a:ext cx="5048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(b)</a:t>
            </a:r>
          </a:p>
        </p:txBody>
      </p:sp>
      <p:sp>
        <p:nvSpPr>
          <p:cNvPr id="24586" name="Text Box 98"/>
          <p:cNvSpPr txBox="1">
            <a:spLocks noChangeArrowheads="1"/>
          </p:cNvSpPr>
          <p:nvPr/>
        </p:nvSpPr>
        <p:spPr bwMode="auto">
          <a:xfrm>
            <a:off x="7092950" y="4437063"/>
            <a:ext cx="5048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560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D04A48F1-CE9B-4F40-8CEE-ECD801EDAF4D}" type="slidenum">
              <a:rPr lang="en-US" sz="1400" b="0"/>
              <a:pPr/>
              <a:t>23</a:t>
            </a:fld>
            <a:endParaRPr lang="en-US" sz="1400" b="0"/>
          </a:p>
        </p:txBody>
      </p:sp>
      <p:sp>
        <p:nvSpPr>
          <p:cNvPr id="25604" name="Rectangle 2"/>
          <p:cNvSpPr>
            <a:spLocks noGrp="1" noChangeArrowheads="1"/>
          </p:cNvSpPr>
          <p:nvPr>
            <p:ph type="title"/>
          </p:nvPr>
        </p:nvSpPr>
        <p:spPr>
          <a:xfrm>
            <a:off x="249238" y="0"/>
            <a:ext cx="8691562" cy="865188"/>
          </a:xfrm>
        </p:spPr>
        <p:txBody>
          <a:bodyPr/>
          <a:lstStyle/>
          <a:p>
            <a:r>
              <a:rPr lang="en-US">
                <a:latin typeface="Arial Narrow" charset="0"/>
              </a:rPr>
              <a:t>Register sharing</a:t>
            </a:r>
            <a:br>
              <a:rPr lang="en-US">
                <a:latin typeface="Arial Narrow" charset="0"/>
              </a:rPr>
            </a:br>
            <a:r>
              <a:rPr lang="en-US">
                <a:latin typeface="Arial Narrow" charset="0"/>
              </a:rPr>
              <a:t> general case</a:t>
            </a:r>
          </a:p>
        </p:txBody>
      </p:sp>
      <p:sp>
        <p:nvSpPr>
          <p:cNvPr id="1379331" name="Rectangle 3"/>
          <p:cNvSpPr>
            <a:spLocks noGrp="1" noChangeArrowheads="1"/>
          </p:cNvSpPr>
          <p:nvPr>
            <p:ph type="body" idx="1"/>
          </p:nvPr>
        </p:nvSpPr>
        <p:spPr/>
        <p:txBody>
          <a:bodyPr/>
          <a:lstStyle/>
          <a:p>
            <a:pPr marL="342900" indent="-342900">
              <a:lnSpc>
                <a:spcPct val="90000"/>
              </a:lnSpc>
            </a:pPr>
            <a:r>
              <a:rPr lang="en-US">
                <a:latin typeface="Arial Narrow" charset="0"/>
              </a:rPr>
              <a:t>Iterative conflicts:</a:t>
            </a:r>
          </a:p>
          <a:p>
            <a:pPr marL="742950" lvl="1" indent="-285750">
              <a:lnSpc>
                <a:spcPct val="90000"/>
              </a:lnSpc>
            </a:pPr>
            <a:r>
              <a:rPr lang="en-US">
                <a:latin typeface="Arial Narrow" charset="0"/>
              </a:rPr>
              <a:t>Preserve values across iterations</a:t>
            </a:r>
          </a:p>
          <a:p>
            <a:pPr marL="742950" lvl="1" indent="-285750">
              <a:lnSpc>
                <a:spcPct val="90000"/>
              </a:lnSpc>
            </a:pPr>
            <a:r>
              <a:rPr lang="en-US">
                <a:latin typeface="Arial Narrow" charset="0"/>
              </a:rPr>
              <a:t>Circular-arc conflict graph</a:t>
            </a:r>
          </a:p>
          <a:p>
            <a:pPr marL="1143000" lvl="2"/>
            <a:r>
              <a:rPr lang="en-US">
                <a:latin typeface="Arial Narrow" charset="0"/>
              </a:rPr>
              <a:t>Coloring is intractable</a:t>
            </a:r>
          </a:p>
          <a:p>
            <a:pPr marL="342900" indent="-342900">
              <a:lnSpc>
                <a:spcPct val="90000"/>
              </a:lnSpc>
            </a:pPr>
            <a:r>
              <a:rPr lang="en-US">
                <a:latin typeface="Arial Narrow" charset="0"/>
              </a:rPr>
              <a:t>Hierarchical graphs:</a:t>
            </a:r>
          </a:p>
          <a:p>
            <a:pPr marL="742950" lvl="1" indent="-285750">
              <a:lnSpc>
                <a:spcPct val="90000"/>
              </a:lnSpc>
            </a:pPr>
            <a:r>
              <a:rPr lang="en-US">
                <a:latin typeface="Arial Narrow" charset="0"/>
              </a:rPr>
              <a:t>General conflict graphs</a:t>
            </a:r>
          </a:p>
          <a:p>
            <a:pPr marL="1143000" lvl="2"/>
            <a:r>
              <a:rPr lang="en-US">
                <a:latin typeface="Arial Narrow" charset="0"/>
              </a:rPr>
              <a:t>Coloring is intractable</a:t>
            </a:r>
          </a:p>
          <a:p>
            <a:pPr marL="342900" indent="-342900">
              <a:lnSpc>
                <a:spcPct val="90000"/>
              </a:lnSpc>
            </a:pPr>
            <a:r>
              <a:rPr lang="en-US">
                <a:latin typeface="Arial Narrow" charset="0"/>
              </a:rPr>
              <a:t>Heuristic algorithms</a:t>
            </a:r>
          </a:p>
          <a:p>
            <a:pPr marL="742950" lvl="1" indent="-285750">
              <a:lnSpc>
                <a:spcPct val="90000"/>
              </a:lnSpc>
            </a:pPr>
            <a:endParaRPr lang="en-US">
              <a:latin typeface="Arial Narrow" charset="0"/>
            </a:endParaRPr>
          </a:p>
          <a:p>
            <a:pPr marL="1143000" lvl="2">
              <a:buFont typeface="Monotype Sorts" charset="0"/>
              <a:buNone/>
            </a:pPr>
            <a:endParaRPr lang="en-US">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79331">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79331">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79331">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7933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662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B519B56-77EB-F845-8DCD-23BB7901C91E}" type="slidenum">
              <a:rPr lang="en-US" sz="1400" b="0"/>
              <a:pPr/>
              <a:t>24</a:t>
            </a:fld>
            <a:endParaRPr lang="en-US" sz="1400" b="0"/>
          </a:p>
        </p:txBody>
      </p:sp>
      <p:sp>
        <p:nvSpPr>
          <p:cNvPr id="26628" name="Rectangle 2"/>
          <p:cNvSpPr>
            <a:spLocks noGrp="1" noChangeArrowheads="1"/>
          </p:cNvSpPr>
          <p:nvPr>
            <p:ph type="title"/>
          </p:nvPr>
        </p:nvSpPr>
        <p:spPr>
          <a:xfrm>
            <a:off x="684213" y="-100013"/>
            <a:ext cx="7772400" cy="1143001"/>
          </a:xfrm>
        </p:spPr>
        <p:txBody>
          <a:bodyPr/>
          <a:lstStyle/>
          <a:p>
            <a:r>
              <a:rPr lang="en-US">
                <a:latin typeface="Arial Narrow" charset="0"/>
              </a:rPr>
              <a:t>Example</a:t>
            </a:r>
            <a:endParaRPr lang="en-US" sz="2400">
              <a:latin typeface="Arial Narrow" charset="0"/>
            </a:endParaRPr>
          </a:p>
        </p:txBody>
      </p:sp>
      <p:grpSp>
        <p:nvGrpSpPr>
          <p:cNvPr id="26629" name="Group 3"/>
          <p:cNvGrpSpPr>
            <a:grpSpLocks/>
          </p:cNvGrpSpPr>
          <p:nvPr/>
        </p:nvGrpSpPr>
        <p:grpSpPr bwMode="auto">
          <a:xfrm>
            <a:off x="0" y="1196975"/>
            <a:ext cx="5364163" cy="4254500"/>
            <a:chOff x="113" y="391"/>
            <a:chExt cx="3493" cy="2736"/>
          </a:xfrm>
        </p:grpSpPr>
        <p:sp>
          <p:nvSpPr>
            <p:cNvPr id="26674" name="Line 4"/>
            <p:cNvSpPr>
              <a:spLocks noChangeShapeType="1"/>
            </p:cNvSpPr>
            <p:nvPr/>
          </p:nvSpPr>
          <p:spPr bwMode="auto">
            <a:xfrm>
              <a:off x="612" y="1389"/>
              <a:ext cx="2449"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5" name="Line 5"/>
            <p:cNvSpPr>
              <a:spLocks noChangeShapeType="1"/>
            </p:cNvSpPr>
            <p:nvPr/>
          </p:nvSpPr>
          <p:spPr bwMode="auto">
            <a:xfrm>
              <a:off x="612" y="2387"/>
              <a:ext cx="2449"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6" name="Line 6"/>
            <p:cNvSpPr>
              <a:spLocks noChangeShapeType="1"/>
            </p:cNvSpPr>
            <p:nvPr/>
          </p:nvSpPr>
          <p:spPr bwMode="auto">
            <a:xfrm>
              <a:off x="612" y="1888"/>
              <a:ext cx="2449"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7" name="Line 7"/>
            <p:cNvSpPr>
              <a:spLocks noChangeShapeType="1"/>
            </p:cNvSpPr>
            <p:nvPr/>
          </p:nvSpPr>
          <p:spPr bwMode="auto">
            <a:xfrm>
              <a:off x="612" y="2840"/>
              <a:ext cx="2449"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8" name="Text Box 8"/>
            <p:cNvSpPr txBox="1">
              <a:spLocks noChangeArrowheads="1"/>
            </p:cNvSpPr>
            <p:nvPr/>
          </p:nvSpPr>
          <p:spPr bwMode="auto">
            <a:xfrm>
              <a:off x="113" y="1071"/>
              <a:ext cx="589" cy="1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1</a:t>
              </a:r>
            </a:p>
          </p:txBody>
        </p:sp>
        <p:sp>
          <p:nvSpPr>
            <p:cNvPr id="26679" name="Text Box 9"/>
            <p:cNvSpPr txBox="1">
              <a:spLocks noChangeArrowheads="1"/>
            </p:cNvSpPr>
            <p:nvPr/>
          </p:nvSpPr>
          <p:spPr bwMode="auto">
            <a:xfrm>
              <a:off x="113" y="1525"/>
              <a:ext cx="589" cy="1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2</a:t>
              </a:r>
            </a:p>
          </p:txBody>
        </p:sp>
        <p:sp>
          <p:nvSpPr>
            <p:cNvPr id="26680" name="Text Box 10"/>
            <p:cNvSpPr txBox="1">
              <a:spLocks noChangeArrowheads="1"/>
            </p:cNvSpPr>
            <p:nvPr/>
          </p:nvSpPr>
          <p:spPr bwMode="auto">
            <a:xfrm>
              <a:off x="113" y="2024"/>
              <a:ext cx="589" cy="1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3</a:t>
              </a:r>
            </a:p>
          </p:txBody>
        </p:sp>
        <p:sp>
          <p:nvSpPr>
            <p:cNvPr id="26681" name="Text Box 11"/>
            <p:cNvSpPr txBox="1">
              <a:spLocks noChangeArrowheads="1"/>
            </p:cNvSpPr>
            <p:nvPr/>
          </p:nvSpPr>
          <p:spPr bwMode="auto">
            <a:xfrm>
              <a:off x="113" y="2523"/>
              <a:ext cx="589" cy="17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TIME 4</a:t>
              </a:r>
            </a:p>
          </p:txBody>
        </p:sp>
        <p:grpSp>
          <p:nvGrpSpPr>
            <p:cNvPr id="26682" name="Group 12"/>
            <p:cNvGrpSpPr>
              <a:grpSpLocks/>
            </p:cNvGrpSpPr>
            <p:nvPr/>
          </p:nvGrpSpPr>
          <p:grpSpPr bwMode="auto">
            <a:xfrm>
              <a:off x="2821" y="1572"/>
              <a:ext cx="255" cy="270"/>
              <a:chOff x="1200" y="1392"/>
              <a:chExt cx="384" cy="384"/>
            </a:xfrm>
          </p:grpSpPr>
          <p:sp>
            <p:nvSpPr>
              <p:cNvPr id="26793" name="Oval 13"/>
              <p:cNvSpPr>
                <a:spLocks noChangeArrowheads="1"/>
              </p:cNvSpPr>
              <p:nvPr/>
            </p:nvSpPr>
            <p:spPr bwMode="auto">
              <a:xfrm>
                <a:off x="1200" y="1392"/>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94" name="Text Box 14"/>
              <p:cNvSpPr txBox="1">
                <a:spLocks noChangeArrowheads="1"/>
              </p:cNvSpPr>
              <p:nvPr/>
            </p:nvSpPr>
            <p:spPr bwMode="auto">
              <a:xfrm>
                <a:off x="1248" y="1440"/>
                <a:ext cx="336"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&lt;</a:t>
                </a:r>
              </a:p>
            </p:txBody>
          </p:sp>
        </p:grpSp>
        <p:grpSp>
          <p:nvGrpSpPr>
            <p:cNvPr id="26683" name="Group 15"/>
            <p:cNvGrpSpPr>
              <a:grpSpLocks/>
            </p:cNvGrpSpPr>
            <p:nvPr/>
          </p:nvGrpSpPr>
          <p:grpSpPr bwMode="auto">
            <a:xfrm>
              <a:off x="702" y="837"/>
              <a:ext cx="272" cy="398"/>
              <a:chOff x="793" y="1071"/>
              <a:chExt cx="409" cy="566"/>
            </a:xfrm>
          </p:grpSpPr>
          <p:grpSp>
            <p:nvGrpSpPr>
              <p:cNvPr id="26788" name="Group 16"/>
              <p:cNvGrpSpPr>
                <a:grpSpLocks/>
              </p:cNvGrpSpPr>
              <p:nvPr/>
            </p:nvGrpSpPr>
            <p:grpSpPr bwMode="auto">
              <a:xfrm>
                <a:off x="794" y="1253"/>
                <a:ext cx="384" cy="384"/>
                <a:chOff x="1200" y="2448"/>
                <a:chExt cx="384" cy="384"/>
              </a:xfrm>
            </p:grpSpPr>
            <p:sp>
              <p:nvSpPr>
                <p:cNvPr id="26791" name="Oval 17"/>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92" name="Text Box 18"/>
                <p:cNvSpPr txBox="1">
                  <a:spLocks noChangeArrowheads="1"/>
                </p:cNvSpPr>
                <p:nvPr/>
              </p:nvSpPr>
              <p:spPr bwMode="auto">
                <a:xfrm>
                  <a:off x="1250" y="2545"/>
                  <a:ext cx="284"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89" name="Line 19"/>
              <p:cNvSpPr>
                <a:spLocks noChangeShapeType="1"/>
              </p:cNvSpPr>
              <p:nvPr/>
            </p:nvSpPr>
            <p:spPr bwMode="auto">
              <a:xfrm>
                <a:off x="793" y="1071"/>
                <a:ext cx="92"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90" name="Line 20"/>
              <p:cNvSpPr>
                <a:spLocks noChangeShapeType="1"/>
              </p:cNvSpPr>
              <p:nvPr/>
            </p:nvSpPr>
            <p:spPr bwMode="auto">
              <a:xfrm flipH="1">
                <a:off x="1111" y="1071"/>
                <a:ext cx="91"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6684" name="Group 21"/>
            <p:cNvGrpSpPr>
              <a:grpSpLocks/>
            </p:cNvGrpSpPr>
            <p:nvPr/>
          </p:nvGrpSpPr>
          <p:grpSpPr bwMode="auto">
            <a:xfrm>
              <a:off x="1093" y="837"/>
              <a:ext cx="272" cy="398"/>
              <a:chOff x="1382" y="1071"/>
              <a:chExt cx="409" cy="566"/>
            </a:xfrm>
          </p:grpSpPr>
          <p:grpSp>
            <p:nvGrpSpPr>
              <p:cNvPr id="26783" name="Group 22"/>
              <p:cNvGrpSpPr>
                <a:grpSpLocks/>
              </p:cNvGrpSpPr>
              <p:nvPr/>
            </p:nvGrpSpPr>
            <p:grpSpPr bwMode="auto">
              <a:xfrm>
                <a:off x="1383" y="1253"/>
                <a:ext cx="384" cy="384"/>
                <a:chOff x="1200" y="2448"/>
                <a:chExt cx="384" cy="384"/>
              </a:xfrm>
            </p:grpSpPr>
            <p:sp>
              <p:nvSpPr>
                <p:cNvPr id="26786" name="Oval 23"/>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87" name="Text Box 24"/>
                <p:cNvSpPr txBox="1">
                  <a:spLocks noChangeArrowheads="1"/>
                </p:cNvSpPr>
                <p:nvPr/>
              </p:nvSpPr>
              <p:spPr bwMode="auto">
                <a:xfrm>
                  <a:off x="1250" y="2545"/>
                  <a:ext cx="284"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84" name="Line 25"/>
              <p:cNvSpPr>
                <a:spLocks noChangeShapeType="1"/>
              </p:cNvSpPr>
              <p:nvPr/>
            </p:nvSpPr>
            <p:spPr bwMode="auto">
              <a:xfrm>
                <a:off x="1382" y="1071"/>
                <a:ext cx="92"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85" name="Line 26"/>
              <p:cNvSpPr>
                <a:spLocks noChangeShapeType="1"/>
              </p:cNvSpPr>
              <p:nvPr/>
            </p:nvSpPr>
            <p:spPr bwMode="auto">
              <a:xfrm flipH="1">
                <a:off x="1700" y="1071"/>
                <a:ext cx="91"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6685" name="Group 27"/>
            <p:cNvGrpSpPr>
              <a:grpSpLocks/>
            </p:cNvGrpSpPr>
            <p:nvPr/>
          </p:nvGrpSpPr>
          <p:grpSpPr bwMode="auto">
            <a:xfrm>
              <a:off x="2290" y="1842"/>
              <a:ext cx="272" cy="398"/>
              <a:chOff x="3470" y="1117"/>
              <a:chExt cx="409" cy="566"/>
            </a:xfrm>
          </p:grpSpPr>
          <p:grpSp>
            <p:nvGrpSpPr>
              <p:cNvPr id="26778" name="Group 28"/>
              <p:cNvGrpSpPr>
                <a:grpSpLocks/>
              </p:cNvGrpSpPr>
              <p:nvPr/>
            </p:nvGrpSpPr>
            <p:grpSpPr bwMode="auto">
              <a:xfrm>
                <a:off x="3471" y="1299"/>
                <a:ext cx="384" cy="384"/>
                <a:chOff x="1200" y="2448"/>
                <a:chExt cx="384" cy="384"/>
              </a:xfrm>
            </p:grpSpPr>
            <p:sp>
              <p:nvSpPr>
                <p:cNvPr id="26781" name="Oval 29"/>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82" name="Text Box 30"/>
                <p:cNvSpPr txBox="1">
                  <a:spLocks noChangeArrowheads="1"/>
                </p:cNvSpPr>
                <p:nvPr/>
              </p:nvSpPr>
              <p:spPr bwMode="auto">
                <a:xfrm>
                  <a:off x="1248" y="2545"/>
                  <a:ext cx="288"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79" name="Line 31"/>
              <p:cNvSpPr>
                <a:spLocks noChangeShapeType="1"/>
              </p:cNvSpPr>
              <p:nvPr/>
            </p:nvSpPr>
            <p:spPr bwMode="auto">
              <a:xfrm>
                <a:off x="3470" y="1117"/>
                <a:ext cx="92"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80" name="Line 32"/>
              <p:cNvSpPr>
                <a:spLocks noChangeShapeType="1"/>
              </p:cNvSpPr>
              <p:nvPr/>
            </p:nvSpPr>
            <p:spPr bwMode="auto">
              <a:xfrm flipH="1">
                <a:off x="3788" y="1117"/>
                <a:ext cx="91"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6686" name="Group 33"/>
            <p:cNvGrpSpPr>
              <a:grpSpLocks/>
            </p:cNvGrpSpPr>
            <p:nvPr/>
          </p:nvGrpSpPr>
          <p:grpSpPr bwMode="auto">
            <a:xfrm>
              <a:off x="1656" y="1517"/>
              <a:ext cx="254" cy="270"/>
              <a:chOff x="1200" y="2448"/>
              <a:chExt cx="384" cy="384"/>
            </a:xfrm>
          </p:grpSpPr>
          <p:sp>
            <p:nvSpPr>
              <p:cNvPr id="26776" name="Oval 34"/>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77" name="Text Box 35"/>
              <p:cNvSpPr txBox="1">
                <a:spLocks noChangeArrowheads="1"/>
              </p:cNvSpPr>
              <p:nvPr/>
            </p:nvSpPr>
            <p:spPr bwMode="auto">
              <a:xfrm>
                <a:off x="1249" y="2545"/>
                <a:ext cx="286"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687" name="Line 36"/>
            <p:cNvSpPr>
              <a:spLocks noChangeShapeType="1"/>
            </p:cNvSpPr>
            <p:nvPr/>
          </p:nvSpPr>
          <p:spPr bwMode="auto">
            <a:xfrm>
              <a:off x="1610" y="1434"/>
              <a:ext cx="106" cy="11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88" name="Line 37"/>
            <p:cNvSpPr>
              <a:spLocks noChangeShapeType="1"/>
            </p:cNvSpPr>
            <p:nvPr/>
          </p:nvSpPr>
          <p:spPr bwMode="auto">
            <a:xfrm flipH="1">
              <a:off x="1791" y="935"/>
              <a:ext cx="0" cy="569"/>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6689" name="Group 38"/>
            <p:cNvGrpSpPr>
              <a:grpSpLocks/>
            </p:cNvGrpSpPr>
            <p:nvPr/>
          </p:nvGrpSpPr>
          <p:grpSpPr bwMode="auto">
            <a:xfrm>
              <a:off x="2791" y="871"/>
              <a:ext cx="272" cy="398"/>
              <a:chOff x="4467" y="1706"/>
              <a:chExt cx="409" cy="566"/>
            </a:xfrm>
          </p:grpSpPr>
          <p:grpSp>
            <p:nvGrpSpPr>
              <p:cNvPr id="26771" name="Group 39"/>
              <p:cNvGrpSpPr>
                <a:grpSpLocks/>
              </p:cNvGrpSpPr>
              <p:nvPr/>
            </p:nvGrpSpPr>
            <p:grpSpPr bwMode="auto">
              <a:xfrm>
                <a:off x="4468" y="1888"/>
                <a:ext cx="384" cy="384"/>
                <a:chOff x="1200" y="1392"/>
                <a:chExt cx="384" cy="384"/>
              </a:xfrm>
            </p:grpSpPr>
            <p:sp>
              <p:nvSpPr>
                <p:cNvPr id="26774" name="Oval 40"/>
                <p:cNvSpPr>
                  <a:spLocks noChangeArrowheads="1"/>
                </p:cNvSpPr>
                <p:nvPr/>
              </p:nvSpPr>
              <p:spPr bwMode="auto">
                <a:xfrm>
                  <a:off x="1200" y="1392"/>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75" name="Text Box 41"/>
                <p:cNvSpPr txBox="1">
                  <a:spLocks noChangeArrowheads="1"/>
                </p:cNvSpPr>
                <p:nvPr/>
              </p:nvSpPr>
              <p:spPr bwMode="auto">
                <a:xfrm>
                  <a:off x="1248" y="1440"/>
                  <a:ext cx="336"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72" name="Line 42"/>
              <p:cNvSpPr>
                <a:spLocks noChangeShapeType="1"/>
              </p:cNvSpPr>
              <p:nvPr/>
            </p:nvSpPr>
            <p:spPr bwMode="auto">
              <a:xfrm>
                <a:off x="4467" y="1706"/>
                <a:ext cx="92"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73" name="Line 43"/>
              <p:cNvSpPr>
                <a:spLocks noChangeShapeType="1"/>
              </p:cNvSpPr>
              <p:nvPr/>
            </p:nvSpPr>
            <p:spPr bwMode="auto">
              <a:xfrm flipH="1">
                <a:off x="4785" y="1706"/>
                <a:ext cx="91"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26690" name="Group 44"/>
            <p:cNvGrpSpPr>
              <a:grpSpLocks/>
            </p:cNvGrpSpPr>
            <p:nvPr/>
          </p:nvGrpSpPr>
          <p:grpSpPr bwMode="auto">
            <a:xfrm>
              <a:off x="884" y="1539"/>
              <a:ext cx="255" cy="270"/>
              <a:chOff x="1200" y="2448"/>
              <a:chExt cx="384" cy="384"/>
            </a:xfrm>
          </p:grpSpPr>
          <p:sp>
            <p:nvSpPr>
              <p:cNvPr id="26769" name="Oval 45"/>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70" name="Text Box 46"/>
              <p:cNvSpPr txBox="1">
                <a:spLocks noChangeArrowheads="1"/>
              </p:cNvSpPr>
              <p:nvPr/>
            </p:nvSpPr>
            <p:spPr bwMode="auto">
              <a:xfrm>
                <a:off x="1248" y="2545"/>
                <a:ext cx="288"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691" name="Line 47"/>
            <p:cNvSpPr>
              <a:spLocks noChangeShapeType="1"/>
            </p:cNvSpPr>
            <p:nvPr/>
          </p:nvSpPr>
          <p:spPr bwMode="auto">
            <a:xfrm>
              <a:off x="853" y="1219"/>
              <a:ext cx="91" cy="35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92" name="Line 48"/>
            <p:cNvSpPr>
              <a:spLocks noChangeShapeType="1"/>
            </p:cNvSpPr>
            <p:nvPr/>
          </p:nvSpPr>
          <p:spPr bwMode="auto">
            <a:xfrm flipH="1">
              <a:off x="1094" y="1219"/>
              <a:ext cx="150" cy="35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6693" name="Group 49"/>
            <p:cNvGrpSpPr>
              <a:grpSpLocks/>
            </p:cNvGrpSpPr>
            <p:nvPr/>
          </p:nvGrpSpPr>
          <p:grpSpPr bwMode="auto">
            <a:xfrm>
              <a:off x="1673" y="2012"/>
              <a:ext cx="254" cy="270"/>
              <a:chOff x="1200" y="2448"/>
              <a:chExt cx="384" cy="384"/>
            </a:xfrm>
          </p:grpSpPr>
          <p:sp>
            <p:nvSpPr>
              <p:cNvPr id="26767" name="Oval 50"/>
              <p:cNvSpPr>
                <a:spLocks noChangeArrowheads="1"/>
              </p:cNvSpPr>
              <p:nvPr/>
            </p:nvSpPr>
            <p:spPr bwMode="auto">
              <a:xfrm>
                <a:off x="1200" y="2448"/>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68" name="Text Box 51"/>
              <p:cNvSpPr txBox="1">
                <a:spLocks noChangeArrowheads="1"/>
              </p:cNvSpPr>
              <p:nvPr/>
            </p:nvSpPr>
            <p:spPr bwMode="auto">
              <a:xfrm>
                <a:off x="1248" y="2545"/>
                <a:ext cx="288" cy="28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694" name="Line 52"/>
            <p:cNvSpPr>
              <a:spLocks noChangeShapeType="1"/>
            </p:cNvSpPr>
            <p:nvPr/>
          </p:nvSpPr>
          <p:spPr bwMode="auto">
            <a:xfrm>
              <a:off x="1791" y="1797"/>
              <a:ext cx="2" cy="21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95" name="Line 53"/>
            <p:cNvSpPr>
              <a:spLocks noChangeShapeType="1"/>
            </p:cNvSpPr>
            <p:nvPr/>
          </p:nvSpPr>
          <p:spPr bwMode="auto">
            <a:xfrm flipH="1">
              <a:off x="1853" y="1884"/>
              <a:ext cx="90" cy="1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6696" name="Group 54"/>
            <p:cNvGrpSpPr>
              <a:grpSpLocks/>
            </p:cNvGrpSpPr>
            <p:nvPr/>
          </p:nvGrpSpPr>
          <p:grpSpPr bwMode="auto">
            <a:xfrm>
              <a:off x="2276" y="2483"/>
              <a:ext cx="255" cy="270"/>
              <a:chOff x="1200" y="1392"/>
              <a:chExt cx="384" cy="384"/>
            </a:xfrm>
          </p:grpSpPr>
          <p:sp>
            <p:nvSpPr>
              <p:cNvPr id="26765" name="Oval 55"/>
              <p:cNvSpPr>
                <a:spLocks noChangeArrowheads="1"/>
              </p:cNvSpPr>
              <p:nvPr/>
            </p:nvSpPr>
            <p:spPr bwMode="auto">
              <a:xfrm>
                <a:off x="1200" y="1392"/>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66" name="Text Box 56"/>
              <p:cNvSpPr txBox="1">
                <a:spLocks noChangeArrowheads="1"/>
              </p:cNvSpPr>
              <p:nvPr/>
            </p:nvSpPr>
            <p:spPr bwMode="auto">
              <a:xfrm>
                <a:off x="1248" y="1441"/>
                <a:ext cx="336"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697" name="Line 57"/>
            <p:cNvSpPr>
              <a:spLocks noChangeShapeType="1"/>
            </p:cNvSpPr>
            <p:nvPr/>
          </p:nvSpPr>
          <p:spPr bwMode="auto">
            <a:xfrm>
              <a:off x="2245" y="2341"/>
              <a:ext cx="120" cy="14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698" name="Line 58"/>
            <p:cNvSpPr>
              <a:spLocks noChangeShapeType="1"/>
            </p:cNvSpPr>
            <p:nvPr/>
          </p:nvSpPr>
          <p:spPr bwMode="auto">
            <a:xfrm flipH="1">
              <a:off x="2426" y="2205"/>
              <a:ext cx="0" cy="27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6699" name="Group 59"/>
            <p:cNvGrpSpPr>
              <a:grpSpLocks/>
            </p:cNvGrpSpPr>
            <p:nvPr/>
          </p:nvGrpSpPr>
          <p:grpSpPr bwMode="auto">
            <a:xfrm>
              <a:off x="1247" y="2478"/>
              <a:ext cx="255" cy="270"/>
              <a:chOff x="1200" y="1392"/>
              <a:chExt cx="384" cy="384"/>
            </a:xfrm>
          </p:grpSpPr>
          <p:sp>
            <p:nvSpPr>
              <p:cNvPr id="26763" name="Oval 60"/>
              <p:cNvSpPr>
                <a:spLocks noChangeArrowheads="1"/>
              </p:cNvSpPr>
              <p:nvPr/>
            </p:nvSpPr>
            <p:spPr bwMode="auto">
              <a:xfrm>
                <a:off x="1200" y="1392"/>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64" name="Text Box 61"/>
              <p:cNvSpPr txBox="1">
                <a:spLocks noChangeArrowheads="1"/>
              </p:cNvSpPr>
              <p:nvPr/>
            </p:nvSpPr>
            <p:spPr bwMode="auto">
              <a:xfrm>
                <a:off x="1248" y="1440"/>
                <a:ext cx="336" cy="2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00" name="Line 62"/>
            <p:cNvSpPr>
              <a:spLocks noChangeShapeType="1"/>
            </p:cNvSpPr>
            <p:nvPr/>
          </p:nvSpPr>
          <p:spPr bwMode="auto">
            <a:xfrm>
              <a:off x="1066" y="2296"/>
              <a:ext cx="226"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1" name="Line 63"/>
            <p:cNvSpPr>
              <a:spLocks noChangeShapeType="1"/>
            </p:cNvSpPr>
            <p:nvPr/>
          </p:nvSpPr>
          <p:spPr bwMode="auto">
            <a:xfrm flipH="1">
              <a:off x="1474" y="2296"/>
              <a:ext cx="272" cy="22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6702" name="Group 64"/>
            <p:cNvGrpSpPr>
              <a:grpSpLocks/>
            </p:cNvGrpSpPr>
            <p:nvPr/>
          </p:nvGrpSpPr>
          <p:grpSpPr bwMode="auto">
            <a:xfrm>
              <a:off x="884" y="2024"/>
              <a:ext cx="255" cy="270"/>
              <a:chOff x="1200" y="1392"/>
              <a:chExt cx="384" cy="384"/>
            </a:xfrm>
          </p:grpSpPr>
          <p:sp>
            <p:nvSpPr>
              <p:cNvPr id="26761" name="Oval 65"/>
              <p:cNvSpPr>
                <a:spLocks noChangeArrowheads="1"/>
              </p:cNvSpPr>
              <p:nvPr/>
            </p:nvSpPr>
            <p:spPr bwMode="auto">
              <a:xfrm>
                <a:off x="1200" y="1392"/>
                <a:ext cx="384" cy="384"/>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762" name="Text Box 66"/>
              <p:cNvSpPr txBox="1">
                <a:spLocks noChangeArrowheads="1"/>
              </p:cNvSpPr>
              <p:nvPr/>
            </p:nvSpPr>
            <p:spPr bwMode="auto">
              <a:xfrm>
                <a:off x="1248" y="1440"/>
                <a:ext cx="336" cy="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t>
                </a:r>
              </a:p>
            </p:txBody>
          </p:sp>
        </p:grpSp>
        <p:sp>
          <p:nvSpPr>
            <p:cNvPr id="26703" name="Line 67"/>
            <p:cNvSpPr>
              <a:spLocks noChangeShapeType="1"/>
            </p:cNvSpPr>
            <p:nvPr/>
          </p:nvSpPr>
          <p:spPr bwMode="auto">
            <a:xfrm>
              <a:off x="567" y="1933"/>
              <a:ext cx="363" cy="12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4" name="Line 68"/>
            <p:cNvSpPr>
              <a:spLocks noChangeShapeType="1"/>
            </p:cNvSpPr>
            <p:nvPr/>
          </p:nvSpPr>
          <p:spPr bwMode="auto">
            <a:xfrm flipH="1">
              <a:off x="1020" y="1793"/>
              <a:ext cx="13" cy="23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5" name="Line 69"/>
            <p:cNvSpPr>
              <a:spLocks noChangeShapeType="1"/>
            </p:cNvSpPr>
            <p:nvPr/>
          </p:nvSpPr>
          <p:spPr bwMode="auto">
            <a:xfrm flipH="1">
              <a:off x="2941" y="1285"/>
              <a:ext cx="0" cy="2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6" name="Line 70"/>
            <p:cNvSpPr>
              <a:spLocks noChangeShapeType="1"/>
            </p:cNvSpPr>
            <p:nvPr/>
          </p:nvSpPr>
          <p:spPr bwMode="auto">
            <a:xfrm flipH="1">
              <a:off x="3002" y="1444"/>
              <a:ext cx="90" cy="12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7" name="Line 71"/>
            <p:cNvSpPr>
              <a:spLocks noChangeShapeType="1"/>
            </p:cNvSpPr>
            <p:nvPr/>
          </p:nvSpPr>
          <p:spPr bwMode="auto">
            <a:xfrm>
              <a:off x="3016" y="1253"/>
              <a:ext cx="227"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8" name="Line 72"/>
            <p:cNvSpPr>
              <a:spLocks noChangeShapeType="1"/>
            </p:cNvSpPr>
            <p:nvPr/>
          </p:nvSpPr>
          <p:spPr bwMode="auto">
            <a:xfrm flipH="1">
              <a:off x="1383" y="2758"/>
              <a:ext cx="1" cy="264"/>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09" name="Text Box 73"/>
            <p:cNvSpPr txBox="1">
              <a:spLocks noChangeArrowheads="1"/>
            </p:cNvSpPr>
            <p:nvPr/>
          </p:nvSpPr>
          <p:spPr bwMode="auto">
            <a:xfrm>
              <a:off x="612" y="708"/>
              <a:ext cx="151"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sp>
          <p:nvSpPr>
            <p:cNvPr id="26710" name="Text Box 74"/>
            <p:cNvSpPr txBox="1">
              <a:spLocks noChangeArrowheads="1"/>
            </p:cNvSpPr>
            <p:nvPr/>
          </p:nvSpPr>
          <p:spPr bwMode="auto">
            <a:xfrm>
              <a:off x="884" y="708"/>
              <a:ext cx="150"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x</a:t>
              </a:r>
            </a:p>
          </p:txBody>
        </p:sp>
        <p:sp>
          <p:nvSpPr>
            <p:cNvPr id="26711" name="Text Box 75"/>
            <p:cNvSpPr txBox="1">
              <a:spLocks noChangeArrowheads="1"/>
            </p:cNvSpPr>
            <p:nvPr/>
          </p:nvSpPr>
          <p:spPr bwMode="auto">
            <a:xfrm>
              <a:off x="1004" y="708"/>
              <a:ext cx="150"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sp>
          <p:nvSpPr>
            <p:cNvPr id="26712" name="Text Box 76"/>
            <p:cNvSpPr txBox="1">
              <a:spLocks noChangeArrowheads="1"/>
            </p:cNvSpPr>
            <p:nvPr/>
          </p:nvSpPr>
          <p:spPr bwMode="auto">
            <a:xfrm>
              <a:off x="1274" y="708"/>
              <a:ext cx="291"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dx</a:t>
              </a:r>
            </a:p>
          </p:txBody>
        </p:sp>
        <p:sp>
          <p:nvSpPr>
            <p:cNvPr id="26713" name="Text Box 77"/>
            <p:cNvSpPr txBox="1">
              <a:spLocks noChangeArrowheads="1"/>
            </p:cNvSpPr>
            <p:nvPr/>
          </p:nvSpPr>
          <p:spPr bwMode="auto">
            <a:xfrm>
              <a:off x="1429" y="1343"/>
              <a:ext cx="150"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sp>
          <p:nvSpPr>
            <p:cNvPr id="26714" name="Text Box 78"/>
            <p:cNvSpPr txBox="1">
              <a:spLocks noChangeArrowheads="1"/>
            </p:cNvSpPr>
            <p:nvPr/>
          </p:nvSpPr>
          <p:spPr bwMode="auto">
            <a:xfrm>
              <a:off x="1701" y="708"/>
              <a:ext cx="150"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y</a:t>
              </a:r>
            </a:p>
          </p:txBody>
        </p:sp>
        <p:sp>
          <p:nvSpPr>
            <p:cNvPr id="26715" name="Text Box 79"/>
            <p:cNvSpPr txBox="1">
              <a:spLocks noChangeArrowheads="1"/>
            </p:cNvSpPr>
            <p:nvPr/>
          </p:nvSpPr>
          <p:spPr bwMode="auto">
            <a:xfrm>
              <a:off x="2200" y="708"/>
              <a:ext cx="150"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sp>
          <p:nvSpPr>
            <p:cNvPr id="26716" name="Text Box 80"/>
            <p:cNvSpPr txBox="1">
              <a:spLocks noChangeArrowheads="1"/>
            </p:cNvSpPr>
            <p:nvPr/>
          </p:nvSpPr>
          <p:spPr bwMode="auto">
            <a:xfrm>
              <a:off x="2427" y="708"/>
              <a:ext cx="296"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dx</a:t>
              </a:r>
            </a:p>
          </p:txBody>
        </p:sp>
        <p:sp>
          <p:nvSpPr>
            <p:cNvPr id="26717" name="Text Box 81"/>
            <p:cNvSpPr txBox="1">
              <a:spLocks noChangeArrowheads="1"/>
            </p:cNvSpPr>
            <p:nvPr/>
          </p:nvSpPr>
          <p:spPr bwMode="auto">
            <a:xfrm>
              <a:off x="2703" y="743"/>
              <a:ext cx="149"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x</a:t>
              </a:r>
            </a:p>
          </p:txBody>
        </p:sp>
        <p:sp>
          <p:nvSpPr>
            <p:cNvPr id="26718" name="Text Box 82"/>
            <p:cNvSpPr txBox="1">
              <a:spLocks noChangeArrowheads="1"/>
            </p:cNvSpPr>
            <p:nvPr/>
          </p:nvSpPr>
          <p:spPr bwMode="auto">
            <a:xfrm>
              <a:off x="2941" y="743"/>
              <a:ext cx="270"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dx</a:t>
              </a:r>
            </a:p>
          </p:txBody>
        </p:sp>
        <p:sp>
          <p:nvSpPr>
            <p:cNvPr id="26719" name="Text Box 83"/>
            <p:cNvSpPr txBox="1">
              <a:spLocks noChangeArrowheads="1"/>
            </p:cNvSpPr>
            <p:nvPr/>
          </p:nvSpPr>
          <p:spPr bwMode="auto">
            <a:xfrm>
              <a:off x="1853" y="1756"/>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dx</a:t>
              </a:r>
            </a:p>
          </p:txBody>
        </p:sp>
        <p:sp>
          <p:nvSpPr>
            <p:cNvPr id="26720" name="Text Box 84"/>
            <p:cNvSpPr txBox="1">
              <a:spLocks noChangeArrowheads="1"/>
            </p:cNvSpPr>
            <p:nvPr/>
          </p:nvSpPr>
          <p:spPr bwMode="auto">
            <a:xfrm>
              <a:off x="2154" y="2160"/>
              <a:ext cx="149"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y</a:t>
              </a:r>
            </a:p>
          </p:txBody>
        </p:sp>
        <p:sp>
          <p:nvSpPr>
            <p:cNvPr id="26721" name="Text Box 85"/>
            <p:cNvSpPr txBox="1">
              <a:spLocks noChangeArrowheads="1"/>
            </p:cNvSpPr>
            <p:nvPr/>
          </p:nvSpPr>
          <p:spPr bwMode="auto">
            <a:xfrm>
              <a:off x="476" y="708"/>
              <a:ext cx="151" cy="19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sp>
          <p:nvSpPr>
            <p:cNvPr id="26722" name="Text Box 86"/>
            <p:cNvSpPr txBox="1">
              <a:spLocks noChangeArrowheads="1"/>
            </p:cNvSpPr>
            <p:nvPr/>
          </p:nvSpPr>
          <p:spPr bwMode="auto">
            <a:xfrm>
              <a:off x="1156" y="2931"/>
              <a:ext cx="27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sp>
          <p:nvSpPr>
            <p:cNvPr id="26723" name="Text Box 87"/>
            <p:cNvSpPr txBox="1">
              <a:spLocks noChangeArrowheads="1"/>
            </p:cNvSpPr>
            <p:nvPr/>
          </p:nvSpPr>
          <p:spPr bwMode="auto">
            <a:xfrm>
              <a:off x="2245" y="2840"/>
              <a:ext cx="210"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y</a:t>
              </a:r>
            </a:p>
          </p:txBody>
        </p:sp>
        <p:sp>
          <p:nvSpPr>
            <p:cNvPr id="26724" name="Line 88"/>
            <p:cNvSpPr>
              <a:spLocks noChangeShapeType="1"/>
            </p:cNvSpPr>
            <p:nvPr/>
          </p:nvSpPr>
          <p:spPr bwMode="auto">
            <a:xfrm>
              <a:off x="2426" y="2769"/>
              <a:ext cx="0" cy="159"/>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25" name="Line 89"/>
            <p:cNvSpPr>
              <a:spLocks noChangeShapeType="1"/>
            </p:cNvSpPr>
            <p:nvPr/>
          </p:nvSpPr>
          <p:spPr bwMode="auto">
            <a:xfrm>
              <a:off x="2972" y="1859"/>
              <a:ext cx="0" cy="159"/>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26" name="Text Box 90"/>
            <p:cNvSpPr txBox="1">
              <a:spLocks noChangeArrowheads="1"/>
            </p:cNvSpPr>
            <p:nvPr/>
          </p:nvSpPr>
          <p:spPr bwMode="auto">
            <a:xfrm>
              <a:off x="2882" y="1987"/>
              <a:ext cx="149"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a:t>
              </a:r>
            </a:p>
          </p:txBody>
        </p:sp>
        <p:sp>
          <p:nvSpPr>
            <p:cNvPr id="26727" name="Text Box 91"/>
            <p:cNvSpPr txBox="1">
              <a:spLocks noChangeArrowheads="1"/>
            </p:cNvSpPr>
            <p:nvPr/>
          </p:nvSpPr>
          <p:spPr bwMode="auto">
            <a:xfrm>
              <a:off x="3031" y="1318"/>
              <a:ext cx="152"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a:t>
              </a:r>
            </a:p>
          </p:txBody>
        </p:sp>
        <p:sp>
          <p:nvSpPr>
            <p:cNvPr id="26728" name="Text Box 92"/>
            <p:cNvSpPr txBox="1">
              <a:spLocks noChangeArrowheads="1"/>
            </p:cNvSpPr>
            <p:nvPr/>
          </p:nvSpPr>
          <p:spPr bwMode="auto">
            <a:xfrm>
              <a:off x="1066" y="1933"/>
              <a:ext cx="150"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4</a:t>
              </a:r>
            </a:p>
          </p:txBody>
        </p:sp>
        <p:sp>
          <p:nvSpPr>
            <p:cNvPr id="26729" name="Text Box 93"/>
            <p:cNvSpPr txBox="1">
              <a:spLocks noChangeArrowheads="1"/>
            </p:cNvSpPr>
            <p:nvPr/>
          </p:nvSpPr>
          <p:spPr bwMode="auto">
            <a:xfrm>
              <a:off x="1474" y="2523"/>
              <a:ext cx="151"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5</a:t>
              </a:r>
            </a:p>
          </p:txBody>
        </p:sp>
        <p:sp>
          <p:nvSpPr>
            <p:cNvPr id="26730" name="Text Box 94"/>
            <p:cNvSpPr txBox="1">
              <a:spLocks noChangeArrowheads="1"/>
            </p:cNvSpPr>
            <p:nvPr/>
          </p:nvSpPr>
          <p:spPr bwMode="auto">
            <a:xfrm>
              <a:off x="1111" y="1525"/>
              <a:ext cx="152"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3</a:t>
              </a:r>
            </a:p>
          </p:txBody>
        </p:sp>
        <p:sp>
          <p:nvSpPr>
            <p:cNvPr id="26731" name="Text Box 95"/>
            <p:cNvSpPr txBox="1">
              <a:spLocks noChangeArrowheads="1"/>
            </p:cNvSpPr>
            <p:nvPr/>
          </p:nvSpPr>
          <p:spPr bwMode="auto">
            <a:xfrm>
              <a:off x="1882" y="1979"/>
              <a:ext cx="152"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7</a:t>
              </a:r>
            </a:p>
          </p:txBody>
        </p:sp>
        <p:sp>
          <p:nvSpPr>
            <p:cNvPr id="26732" name="Text Box 96"/>
            <p:cNvSpPr txBox="1">
              <a:spLocks noChangeArrowheads="1"/>
            </p:cNvSpPr>
            <p:nvPr/>
          </p:nvSpPr>
          <p:spPr bwMode="auto">
            <a:xfrm>
              <a:off x="2472" y="2523"/>
              <a:ext cx="151"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9</a:t>
              </a:r>
            </a:p>
          </p:txBody>
        </p:sp>
        <p:sp>
          <p:nvSpPr>
            <p:cNvPr id="26733" name="Text Box 97"/>
            <p:cNvSpPr txBox="1">
              <a:spLocks noChangeArrowheads="1"/>
            </p:cNvSpPr>
            <p:nvPr/>
          </p:nvSpPr>
          <p:spPr bwMode="auto">
            <a:xfrm>
              <a:off x="913" y="932"/>
              <a:ext cx="151"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1</a:t>
              </a:r>
            </a:p>
          </p:txBody>
        </p:sp>
        <p:sp>
          <p:nvSpPr>
            <p:cNvPr id="26734" name="Text Box 98"/>
            <p:cNvSpPr txBox="1">
              <a:spLocks noChangeArrowheads="1"/>
            </p:cNvSpPr>
            <p:nvPr/>
          </p:nvSpPr>
          <p:spPr bwMode="auto">
            <a:xfrm>
              <a:off x="1305" y="932"/>
              <a:ext cx="214"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2</a:t>
              </a:r>
            </a:p>
          </p:txBody>
        </p:sp>
        <p:sp>
          <p:nvSpPr>
            <p:cNvPr id="26735" name="Text Box 99"/>
            <p:cNvSpPr txBox="1">
              <a:spLocks noChangeArrowheads="1"/>
            </p:cNvSpPr>
            <p:nvPr/>
          </p:nvSpPr>
          <p:spPr bwMode="auto">
            <a:xfrm>
              <a:off x="1882" y="1434"/>
              <a:ext cx="152" cy="1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6</a:t>
              </a:r>
            </a:p>
          </p:txBody>
        </p:sp>
        <p:sp>
          <p:nvSpPr>
            <p:cNvPr id="26736" name="Text Box 100"/>
            <p:cNvSpPr txBox="1">
              <a:spLocks noChangeArrowheads="1"/>
            </p:cNvSpPr>
            <p:nvPr/>
          </p:nvSpPr>
          <p:spPr bwMode="auto">
            <a:xfrm>
              <a:off x="2486" y="1876"/>
              <a:ext cx="151" cy="15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8</a:t>
              </a:r>
            </a:p>
          </p:txBody>
        </p:sp>
        <p:sp>
          <p:nvSpPr>
            <p:cNvPr id="26737" name="Text Box 101"/>
            <p:cNvSpPr txBox="1">
              <a:spLocks noChangeArrowheads="1"/>
            </p:cNvSpPr>
            <p:nvPr/>
          </p:nvSpPr>
          <p:spPr bwMode="auto">
            <a:xfrm>
              <a:off x="2971" y="935"/>
              <a:ext cx="240"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10</a:t>
              </a:r>
            </a:p>
          </p:txBody>
        </p:sp>
        <p:sp>
          <p:nvSpPr>
            <p:cNvPr id="26738" name="Text Box 102"/>
            <p:cNvSpPr txBox="1">
              <a:spLocks noChangeArrowheads="1"/>
            </p:cNvSpPr>
            <p:nvPr/>
          </p:nvSpPr>
          <p:spPr bwMode="auto">
            <a:xfrm>
              <a:off x="2984" y="1559"/>
              <a:ext cx="301" cy="15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11</a:t>
              </a:r>
            </a:p>
          </p:txBody>
        </p:sp>
        <p:sp>
          <p:nvSpPr>
            <p:cNvPr id="26739" name="Line 103"/>
            <p:cNvSpPr>
              <a:spLocks noChangeShapeType="1"/>
            </p:cNvSpPr>
            <p:nvPr/>
          </p:nvSpPr>
          <p:spPr bwMode="auto">
            <a:xfrm flipV="1">
              <a:off x="2290" y="935"/>
              <a:ext cx="0" cy="90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40" name="Line 104"/>
            <p:cNvSpPr>
              <a:spLocks noChangeShapeType="1"/>
            </p:cNvSpPr>
            <p:nvPr/>
          </p:nvSpPr>
          <p:spPr bwMode="auto">
            <a:xfrm flipV="1">
              <a:off x="2562" y="935"/>
              <a:ext cx="0" cy="90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41" name="Text Box 105"/>
            <p:cNvSpPr txBox="1">
              <a:spLocks noChangeArrowheads="1"/>
            </p:cNvSpPr>
            <p:nvPr/>
          </p:nvSpPr>
          <p:spPr bwMode="auto">
            <a:xfrm>
              <a:off x="657" y="1344"/>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z1</a:t>
              </a:r>
            </a:p>
          </p:txBody>
        </p:sp>
        <p:sp>
          <p:nvSpPr>
            <p:cNvPr id="26742" name="Text Box 106"/>
            <p:cNvSpPr txBox="1">
              <a:spLocks noChangeArrowheads="1"/>
            </p:cNvSpPr>
            <p:nvPr/>
          </p:nvSpPr>
          <p:spPr bwMode="auto">
            <a:xfrm>
              <a:off x="1066" y="1344"/>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z2</a:t>
              </a:r>
            </a:p>
          </p:txBody>
        </p:sp>
        <p:sp>
          <p:nvSpPr>
            <p:cNvPr id="26743" name="Text Box 107"/>
            <p:cNvSpPr txBox="1">
              <a:spLocks noChangeArrowheads="1"/>
            </p:cNvSpPr>
            <p:nvPr/>
          </p:nvSpPr>
          <p:spPr bwMode="auto">
            <a:xfrm>
              <a:off x="793" y="1842"/>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z3</a:t>
              </a:r>
            </a:p>
          </p:txBody>
        </p:sp>
        <p:sp>
          <p:nvSpPr>
            <p:cNvPr id="26744" name="Text Box 108"/>
            <p:cNvSpPr txBox="1">
              <a:spLocks noChangeArrowheads="1"/>
            </p:cNvSpPr>
            <p:nvPr/>
          </p:nvSpPr>
          <p:spPr bwMode="auto">
            <a:xfrm>
              <a:off x="1519" y="1842"/>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z4</a:t>
              </a:r>
            </a:p>
          </p:txBody>
        </p:sp>
        <p:sp>
          <p:nvSpPr>
            <p:cNvPr id="26745" name="Text Box 109"/>
            <p:cNvSpPr txBox="1">
              <a:spLocks noChangeArrowheads="1"/>
            </p:cNvSpPr>
            <p:nvPr/>
          </p:nvSpPr>
          <p:spPr bwMode="auto">
            <a:xfrm>
              <a:off x="975" y="2387"/>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z5</a:t>
              </a:r>
            </a:p>
          </p:txBody>
        </p:sp>
        <p:sp>
          <p:nvSpPr>
            <p:cNvPr id="26746" name="Text Box 110"/>
            <p:cNvSpPr txBox="1">
              <a:spLocks noChangeArrowheads="1"/>
            </p:cNvSpPr>
            <p:nvPr/>
          </p:nvSpPr>
          <p:spPr bwMode="auto">
            <a:xfrm>
              <a:off x="1474" y="2387"/>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z6</a:t>
              </a:r>
            </a:p>
          </p:txBody>
        </p:sp>
        <p:sp>
          <p:nvSpPr>
            <p:cNvPr id="26747" name="Text Box 111"/>
            <p:cNvSpPr txBox="1">
              <a:spLocks noChangeArrowheads="1"/>
            </p:cNvSpPr>
            <p:nvPr/>
          </p:nvSpPr>
          <p:spPr bwMode="auto">
            <a:xfrm>
              <a:off x="2381" y="2205"/>
              <a:ext cx="323"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z7</a:t>
              </a:r>
            </a:p>
          </p:txBody>
        </p:sp>
        <p:sp>
          <p:nvSpPr>
            <p:cNvPr id="26748" name="Line 112"/>
            <p:cNvSpPr>
              <a:spLocks noChangeShapeType="1"/>
            </p:cNvSpPr>
            <p:nvPr/>
          </p:nvSpPr>
          <p:spPr bwMode="auto">
            <a:xfrm flipV="1">
              <a:off x="567" y="935"/>
              <a:ext cx="0" cy="99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49" name="Line 113"/>
            <p:cNvSpPr>
              <a:spLocks noChangeShapeType="1"/>
            </p:cNvSpPr>
            <p:nvPr/>
          </p:nvSpPr>
          <p:spPr bwMode="auto">
            <a:xfrm>
              <a:off x="2426" y="2931"/>
              <a:ext cx="1089"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0" name="Line 114"/>
            <p:cNvSpPr>
              <a:spLocks noChangeShapeType="1"/>
            </p:cNvSpPr>
            <p:nvPr/>
          </p:nvSpPr>
          <p:spPr bwMode="auto">
            <a:xfrm>
              <a:off x="3243" y="1389"/>
              <a:ext cx="181"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1" name="Line 115"/>
            <p:cNvSpPr>
              <a:spLocks noChangeShapeType="1"/>
            </p:cNvSpPr>
            <p:nvPr/>
          </p:nvSpPr>
          <p:spPr bwMode="auto">
            <a:xfrm flipV="1">
              <a:off x="3424" y="663"/>
              <a:ext cx="0" cy="72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2" name="Line 116"/>
            <p:cNvSpPr>
              <a:spLocks noChangeShapeType="1"/>
            </p:cNvSpPr>
            <p:nvPr/>
          </p:nvSpPr>
          <p:spPr bwMode="auto">
            <a:xfrm flipH="1">
              <a:off x="2835" y="663"/>
              <a:ext cx="589"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53" name="Line 117"/>
            <p:cNvSpPr>
              <a:spLocks noChangeShapeType="1"/>
            </p:cNvSpPr>
            <p:nvPr/>
          </p:nvSpPr>
          <p:spPr bwMode="auto">
            <a:xfrm flipV="1">
              <a:off x="3515" y="572"/>
              <a:ext cx="0" cy="2359"/>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4" name="Line 118"/>
            <p:cNvSpPr>
              <a:spLocks noChangeShapeType="1"/>
            </p:cNvSpPr>
            <p:nvPr/>
          </p:nvSpPr>
          <p:spPr bwMode="auto">
            <a:xfrm flipH="1">
              <a:off x="2744" y="572"/>
              <a:ext cx="771"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55" name="Line 119"/>
            <p:cNvSpPr>
              <a:spLocks noChangeShapeType="1"/>
            </p:cNvSpPr>
            <p:nvPr/>
          </p:nvSpPr>
          <p:spPr bwMode="auto">
            <a:xfrm flipH="1">
              <a:off x="2653" y="482"/>
              <a:ext cx="953"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6756" name="Line 120"/>
            <p:cNvSpPr>
              <a:spLocks noChangeShapeType="1"/>
            </p:cNvSpPr>
            <p:nvPr/>
          </p:nvSpPr>
          <p:spPr bwMode="auto">
            <a:xfrm flipV="1">
              <a:off x="3606" y="482"/>
              <a:ext cx="0" cy="254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7" name="Line 121"/>
            <p:cNvSpPr>
              <a:spLocks noChangeShapeType="1"/>
            </p:cNvSpPr>
            <p:nvPr/>
          </p:nvSpPr>
          <p:spPr bwMode="auto">
            <a:xfrm>
              <a:off x="1383" y="3022"/>
              <a:ext cx="2223"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758" name="Text Box 122"/>
            <p:cNvSpPr txBox="1">
              <a:spLocks noChangeArrowheads="1"/>
            </p:cNvSpPr>
            <p:nvPr/>
          </p:nvSpPr>
          <p:spPr bwMode="auto">
            <a:xfrm>
              <a:off x="2699" y="572"/>
              <a:ext cx="150"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x</a:t>
              </a:r>
            </a:p>
          </p:txBody>
        </p:sp>
        <p:sp>
          <p:nvSpPr>
            <p:cNvPr id="26759" name="Text Box 123"/>
            <p:cNvSpPr txBox="1">
              <a:spLocks noChangeArrowheads="1"/>
            </p:cNvSpPr>
            <p:nvPr/>
          </p:nvSpPr>
          <p:spPr bwMode="auto">
            <a:xfrm>
              <a:off x="2608" y="482"/>
              <a:ext cx="150"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y</a:t>
              </a:r>
            </a:p>
          </p:txBody>
        </p:sp>
        <p:sp>
          <p:nvSpPr>
            <p:cNvPr id="26760" name="Text Box 124"/>
            <p:cNvSpPr txBox="1">
              <a:spLocks noChangeArrowheads="1"/>
            </p:cNvSpPr>
            <p:nvPr/>
          </p:nvSpPr>
          <p:spPr bwMode="auto">
            <a:xfrm>
              <a:off x="2517" y="391"/>
              <a:ext cx="150" cy="1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grpSp>
      <p:grpSp>
        <p:nvGrpSpPr>
          <p:cNvPr id="26630" name="Group 125"/>
          <p:cNvGrpSpPr>
            <a:grpSpLocks/>
          </p:cNvGrpSpPr>
          <p:nvPr/>
        </p:nvGrpSpPr>
        <p:grpSpPr bwMode="auto">
          <a:xfrm>
            <a:off x="6084888" y="1052513"/>
            <a:ext cx="2663825" cy="4537075"/>
            <a:chOff x="3878" y="618"/>
            <a:chExt cx="1724" cy="2948"/>
          </a:xfrm>
        </p:grpSpPr>
        <p:sp>
          <p:nvSpPr>
            <p:cNvPr id="26633" name="Rectangle 126"/>
            <p:cNvSpPr>
              <a:spLocks noChangeArrowheads="1"/>
            </p:cNvSpPr>
            <p:nvPr/>
          </p:nvSpPr>
          <p:spPr bwMode="auto">
            <a:xfrm>
              <a:off x="3878" y="1525"/>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4" name="Rectangle 127"/>
            <p:cNvSpPr>
              <a:spLocks noChangeArrowheads="1"/>
            </p:cNvSpPr>
            <p:nvPr/>
          </p:nvSpPr>
          <p:spPr bwMode="auto">
            <a:xfrm>
              <a:off x="4150" y="1525"/>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5" name="Rectangle 128"/>
            <p:cNvSpPr>
              <a:spLocks noChangeArrowheads="1"/>
            </p:cNvSpPr>
            <p:nvPr/>
          </p:nvSpPr>
          <p:spPr bwMode="auto">
            <a:xfrm>
              <a:off x="4422" y="981"/>
              <a:ext cx="181" cy="145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6" name="Rectangle 129"/>
            <p:cNvSpPr>
              <a:spLocks noChangeArrowheads="1"/>
            </p:cNvSpPr>
            <p:nvPr/>
          </p:nvSpPr>
          <p:spPr bwMode="auto">
            <a:xfrm>
              <a:off x="4694" y="981"/>
              <a:ext cx="181" cy="1950"/>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7" name="Rectangle 130"/>
            <p:cNvSpPr>
              <a:spLocks noChangeArrowheads="1"/>
            </p:cNvSpPr>
            <p:nvPr/>
          </p:nvSpPr>
          <p:spPr bwMode="auto">
            <a:xfrm>
              <a:off x="4967" y="1525"/>
              <a:ext cx="181" cy="167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8" name="Rectangle 131"/>
            <p:cNvSpPr>
              <a:spLocks noChangeArrowheads="1"/>
            </p:cNvSpPr>
            <p:nvPr/>
          </p:nvSpPr>
          <p:spPr bwMode="auto">
            <a:xfrm>
              <a:off x="3878" y="2024"/>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39" name="Rectangle 132"/>
            <p:cNvSpPr>
              <a:spLocks noChangeArrowheads="1"/>
            </p:cNvSpPr>
            <p:nvPr/>
          </p:nvSpPr>
          <p:spPr bwMode="auto">
            <a:xfrm>
              <a:off x="4150" y="2024"/>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0" name="Rectangle 133"/>
            <p:cNvSpPr>
              <a:spLocks noChangeArrowheads="1"/>
            </p:cNvSpPr>
            <p:nvPr/>
          </p:nvSpPr>
          <p:spPr bwMode="auto">
            <a:xfrm>
              <a:off x="3878" y="2523"/>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1" name="Rectangle 134"/>
            <p:cNvSpPr>
              <a:spLocks noChangeArrowheads="1"/>
            </p:cNvSpPr>
            <p:nvPr/>
          </p:nvSpPr>
          <p:spPr bwMode="auto">
            <a:xfrm>
              <a:off x="4150" y="2523"/>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2" name="Rectangle 135"/>
            <p:cNvSpPr>
              <a:spLocks noChangeArrowheads="1"/>
            </p:cNvSpPr>
            <p:nvPr/>
          </p:nvSpPr>
          <p:spPr bwMode="auto">
            <a:xfrm>
              <a:off x="4422" y="2523"/>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3" name="Rectangle 136"/>
            <p:cNvSpPr>
              <a:spLocks noChangeArrowheads="1"/>
            </p:cNvSpPr>
            <p:nvPr/>
          </p:nvSpPr>
          <p:spPr bwMode="auto">
            <a:xfrm>
              <a:off x="4694" y="3022"/>
              <a:ext cx="181" cy="18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4" name="Rectangle 137"/>
            <p:cNvSpPr>
              <a:spLocks noChangeArrowheads="1"/>
            </p:cNvSpPr>
            <p:nvPr/>
          </p:nvSpPr>
          <p:spPr bwMode="auto">
            <a:xfrm>
              <a:off x="4422" y="3022"/>
              <a:ext cx="181" cy="181"/>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5" name="Rectangle 138"/>
            <p:cNvSpPr>
              <a:spLocks noChangeArrowheads="1"/>
            </p:cNvSpPr>
            <p:nvPr/>
          </p:nvSpPr>
          <p:spPr bwMode="auto">
            <a:xfrm>
              <a:off x="4967" y="981"/>
              <a:ext cx="181" cy="408"/>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646" name="Text Box 139"/>
            <p:cNvSpPr txBox="1">
              <a:spLocks noChangeArrowheads="1"/>
            </p:cNvSpPr>
            <p:nvPr/>
          </p:nvSpPr>
          <p:spPr bwMode="auto">
            <a:xfrm>
              <a:off x="3878" y="1661"/>
              <a:ext cx="227"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sp>
          <p:nvSpPr>
            <p:cNvPr id="26647" name="Text Box 140"/>
            <p:cNvSpPr txBox="1">
              <a:spLocks noChangeArrowheads="1"/>
            </p:cNvSpPr>
            <p:nvPr/>
          </p:nvSpPr>
          <p:spPr bwMode="auto">
            <a:xfrm>
              <a:off x="4150" y="1661"/>
              <a:ext cx="227"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sp>
          <p:nvSpPr>
            <p:cNvPr id="26648" name="Text Box 141"/>
            <p:cNvSpPr txBox="1">
              <a:spLocks noChangeArrowheads="1"/>
            </p:cNvSpPr>
            <p:nvPr/>
          </p:nvSpPr>
          <p:spPr bwMode="auto">
            <a:xfrm>
              <a:off x="3878" y="2160"/>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sp>
          <p:nvSpPr>
            <p:cNvPr id="26649" name="Text Box 142"/>
            <p:cNvSpPr txBox="1">
              <a:spLocks noChangeArrowheads="1"/>
            </p:cNvSpPr>
            <p:nvPr/>
          </p:nvSpPr>
          <p:spPr bwMode="auto">
            <a:xfrm>
              <a:off x="4150" y="2160"/>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sp>
          <p:nvSpPr>
            <p:cNvPr id="26650" name="Text Box 143"/>
            <p:cNvSpPr txBox="1">
              <a:spLocks noChangeArrowheads="1"/>
            </p:cNvSpPr>
            <p:nvPr/>
          </p:nvSpPr>
          <p:spPr bwMode="auto">
            <a:xfrm>
              <a:off x="3878" y="2660"/>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sp>
          <p:nvSpPr>
            <p:cNvPr id="26651" name="Text Box 144"/>
            <p:cNvSpPr txBox="1">
              <a:spLocks noChangeArrowheads="1"/>
            </p:cNvSpPr>
            <p:nvPr/>
          </p:nvSpPr>
          <p:spPr bwMode="auto">
            <a:xfrm>
              <a:off x="4150" y="2660"/>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sp>
          <p:nvSpPr>
            <p:cNvPr id="26652" name="Text Box 145"/>
            <p:cNvSpPr txBox="1">
              <a:spLocks noChangeArrowheads="1"/>
            </p:cNvSpPr>
            <p:nvPr/>
          </p:nvSpPr>
          <p:spPr bwMode="auto">
            <a:xfrm>
              <a:off x="4422" y="3022"/>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u</a:t>
              </a:r>
            </a:p>
          </p:txBody>
        </p:sp>
        <p:sp>
          <p:nvSpPr>
            <p:cNvPr id="26653" name="Text Box 146"/>
            <p:cNvSpPr txBox="1">
              <a:spLocks noChangeArrowheads="1"/>
            </p:cNvSpPr>
            <p:nvPr/>
          </p:nvSpPr>
          <p:spPr bwMode="auto">
            <a:xfrm>
              <a:off x="4694" y="3022"/>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y</a:t>
              </a:r>
            </a:p>
          </p:txBody>
        </p:sp>
        <p:sp>
          <p:nvSpPr>
            <p:cNvPr id="26654" name="Text Box 147"/>
            <p:cNvSpPr txBox="1">
              <a:spLocks noChangeArrowheads="1"/>
            </p:cNvSpPr>
            <p:nvPr/>
          </p:nvSpPr>
          <p:spPr bwMode="auto">
            <a:xfrm>
              <a:off x="4422" y="1661"/>
              <a:ext cx="227"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u</a:t>
              </a:r>
            </a:p>
          </p:txBody>
        </p:sp>
        <p:sp>
          <p:nvSpPr>
            <p:cNvPr id="26655" name="Text Box 148"/>
            <p:cNvSpPr txBox="1">
              <a:spLocks noChangeArrowheads="1"/>
            </p:cNvSpPr>
            <p:nvPr/>
          </p:nvSpPr>
          <p:spPr bwMode="auto">
            <a:xfrm>
              <a:off x="4694" y="1661"/>
              <a:ext cx="227"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y</a:t>
              </a:r>
            </a:p>
          </p:txBody>
        </p:sp>
        <p:sp>
          <p:nvSpPr>
            <p:cNvPr id="26656" name="Text Box 149"/>
            <p:cNvSpPr txBox="1">
              <a:spLocks noChangeArrowheads="1"/>
            </p:cNvSpPr>
            <p:nvPr/>
          </p:nvSpPr>
          <p:spPr bwMode="auto">
            <a:xfrm>
              <a:off x="4422" y="2660"/>
              <a:ext cx="227" cy="1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z7</a:t>
              </a:r>
            </a:p>
          </p:txBody>
        </p:sp>
        <p:sp>
          <p:nvSpPr>
            <p:cNvPr id="26657" name="Text Box 150"/>
            <p:cNvSpPr txBox="1">
              <a:spLocks noChangeArrowheads="1"/>
            </p:cNvSpPr>
            <p:nvPr/>
          </p:nvSpPr>
          <p:spPr bwMode="auto">
            <a:xfrm>
              <a:off x="4966" y="1071"/>
              <a:ext cx="228"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x</a:t>
              </a:r>
            </a:p>
          </p:txBody>
        </p:sp>
        <p:sp>
          <p:nvSpPr>
            <p:cNvPr id="26658" name="Text Box 151"/>
            <p:cNvSpPr txBox="1">
              <a:spLocks noChangeArrowheads="1"/>
            </p:cNvSpPr>
            <p:nvPr/>
          </p:nvSpPr>
          <p:spPr bwMode="auto">
            <a:xfrm>
              <a:off x="4966" y="1661"/>
              <a:ext cx="228"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x</a:t>
              </a:r>
            </a:p>
          </p:txBody>
        </p:sp>
        <p:sp>
          <p:nvSpPr>
            <p:cNvPr id="26659" name="Line 152"/>
            <p:cNvSpPr>
              <a:spLocks noChangeShapeType="1"/>
            </p:cNvSpPr>
            <p:nvPr/>
          </p:nvSpPr>
          <p:spPr bwMode="auto">
            <a:xfrm>
              <a:off x="5057" y="3203"/>
              <a:ext cx="0" cy="91"/>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0" name="Line 153"/>
            <p:cNvSpPr>
              <a:spLocks noChangeShapeType="1"/>
            </p:cNvSpPr>
            <p:nvPr/>
          </p:nvSpPr>
          <p:spPr bwMode="auto">
            <a:xfrm>
              <a:off x="5057" y="3294"/>
              <a:ext cx="272"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1" name="Line 154"/>
            <p:cNvSpPr>
              <a:spLocks noChangeShapeType="1"/>
            </p:cNvSpPr>
            <p:nvPr/>
          </p:nvSpPr>
          <p:spPr bwMode="auto">
            <a:xfrm flipV="1">
              <a:off x="5329" y="890"/>
              <a:ext cx="0" cy="240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2" name="Line 155"/>
            <p:cNvSpPr>
              <a:spLocks noChangeShapeType="1"/>
            </p:cNvSpPr>
            <p:nvPr/>
          </p:nvSpPr>
          <p:spPr bwMode="auto">
            <a:xfrm>
              <a:off x="5057" y="890"/>
              <a:ext cx="272"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3" name="Line 156"/>
            <p:cNvSpPr>
              <a:spLocks noChangeShapeType="1"/>
            </p:cNvSpPr>
            <p:nvPr/>
          </p:nvSpPr>
          <p:spPr bwMode="auto">
            <a:xfrm>
              <a:off x="5057" y="890"/>
              <a:ext cx="0" cy="91"/>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4" name="Line 157"/>
            <p:cNvSpPr>
              <a:spLocks noChangeShapeType="1"/>
            </p:cNvSpPr>
            <p:nvPr/>
          </p:nvSpPr>
          <p:spPr bwMode="auto">
            <a:xfrm>
              <a:off x="4785" y="3203"/>
              <a:ext cx="0" cy="22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5" name="Line 158"/>
            <p:cNvSpPr>
              <a:spLocks noChangeShapeType="1"/>
            </p:cNvSpPr>
            <p:nvPr/>
          </p:nvSpPr>
          <p:spPr bwMode="auto">
            <a:xfrm>
              <a:off x="4785" y="3430"/>
              <a:ext cx="68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6" name="Line 159"/>
            <p:cNvSpPr>
              <a:spLocks noChangeShapeType="1"/>
            </p:cNvSpPr>
            <p:nvPr/>
          </p:nvSpPr>
          <p:spPr bwMode="auto">
            <a:xfrm flipV="1">
              <a:off x="5465" y="754"/>
              <a:ext cx="0" cy="2676"/>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7" name="Line 160"/>
            <p:cNvSpPr>
              <a:spLocks noChangeShapeType="1"/>
            </p:cNvSpPr>
            <p:nvPr/>
          </p:nvSpPr>
          <p:spPr bwMode="auto">
            <a:xfrm>
              <a:off x="4785" y="754"/>
              <a:ext cx="680"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8" name="Line 161"/>
            <p:cNvSpPr>
              <a:spLocks noChangeShapeType="1"/>
            </p:cNvSpPr>
            <p:nvPr/>
          </p:nvSpPr>
          <p:spPr bwMode="auto">
            <a:xfrm>
              <a:off x="4785" y="754"/>
              <a:ext cx="0" cy="22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69" name="Line 162"/>
            <p:cNvSpPr>
              <a:spLocks noChangeShapeType="1"/>
            </p:cNvSpPr>
            <p:nvPr/>
          </p:nvSpPr>
          <p:spPr bwMode="auto">
            <a:xfrm>
              <a:off x="4513" y="3203"/>
              <a:ext cx="0" cy="3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0" name="Line 163"/>
            <p:cNvSpPr>
              <a:spLocks noChangeShapeType="1"/>
            </p:cNvSpPr>
            <p:nvPr/>
          </p:nvSpPr>
          <p:spPr bwMode="auto">
            <a:xfrm>
              <a:off x="4513" y="3566"/>
              <a:ext cx="1089"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1" name="Line 164"/>
            <p:cNvSpPr>
              <a:spLocks noChangeShapeType="1"/>
            </p:cNvSpPr>
            <p:nvPr/>
          </p:nvSpPr>
          <p:spPr bwMode="auto">
            <a:xfrm flipV="1">
              <a:off x="5601" y="618"/>
              <a:ext cx="1" cy="294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2" name="Line 165"/>
            <p:cNvSpPr>
              <a:spLocks noChangeShapeType="1"/>
            </p:cNvSpPr>
            <p:nvPr/>
          </p:nvSpPr>
          <p:spPr bwMode="auto">
            <a:xfrm>
              <a:off x="4513" y="618"/>
              <a:ext cx="0" cy="3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6673" name="Line 166"/>
            <p:cNvSpPr>
              <a:spLocks noChangeShapeType="1"/>
            </p:cNvSpPr>
            <p:nvPr/>
          </p:nvSpPr>
          <p:spPr bwMode="auto">
            <a:xfrm>
              <a:off x="4513" y="618"/>
              <a:ext cx="1089"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sp>
        <p:nvSpPr>
          <p:cNvPr id="26631" name="Text Box 167"/>
          <p:cNvSpPr txBox="1">
            <a:spLocks noChangeArrowheads="1"/>
          </p:cNvSpPr>
          <p:nvPr/>
        </p:nvSpPr>
        <p:spPr bwMode="auto">
          <a:xfrm>
            <a:off x="3059113" y="5876925"/>
            <a:ext cx="5048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a:t>
            </a:r>
          </a:p>
        </p:txBody>
      </p:sp>
      <p:sp>
        <p:nvSpPr>
          <p:cNvPr id="26632" name="Text Box 168"/>
          <p:cNvSpPr txBox="1">
            <a:spLocks noChangeArrowheads="1"/>
          </p:cNvSpPr>
          <p:nvPr/>
        </p:nvSpPr>
        <p:spPr bwMode="auto">
          <a:xfrm>
            <a:off x="7667625" y="5805488"/>
            <a:ext cx="504825"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(b)</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765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E0E0753D-7AE8-8240-8B29-DA8C89739732}" type="slidenum">
              <a:rPr lang="en-US" sz="1400" b="0"/>
              <a:pPr/>
              <a:t>25</a:t>
            </a:fld>
            <a:endParaRPr lang="en-US" sz="1400" b="0"/>
          </a:p>
        </p:txBody>
      </p:sp>
      <p:sp>
        <p:nvSpPr>
          <p:cNvPr id="27652" name="Rectangle 2"/>
          <p:cNvSpPr>
            <a:spLocks noGrp="1" noChangeArrowheads="1"/>
          </p:cNvSpPr>
          <p:nvPr>
            <p:ph type="title"/>
          </p:nvPr>
        </p:nvSpPr>
        <p:spPr>
          <a:xfrm>
            <a:off x="0" y="-171450"/>
            <a:ext cx="9144000" cy="1276350"/>
          </a:xfrm>
        </p:spPr>
        <p:txBody>
          <a:bodyPr/>
          <a:lstStyle/>
          <a:p>
            <a:r>
              <a:rPr lang="en-US">
                <a:latin typeface="Arial Narrow" charset="0"/>
              </a:rPr>
              <a:t>Example </a:t>
            </a:r>
            <a:br>
              <a:rPr lang="en-US">
                <a:latin typeface="Arial Narrow" charset="0"/>
              </a:rPr>
            </a:br>
            <a:r>
              <a:rPr lang="en-US">
                <a:latin typeface="Arial Narrow" charset="0"/>
              </a:rPr>
              <a:t>Variable-lifetimes and circular-arc conflict graph</a:t>
            </a:r>
            <a:endParaRPr lang="en-US" sz="1900">
              <a:latin typeface="Arial Narrow" charset="0"/>
            </a:endParaRPr>
          </a:p>
        </p:txBody>
      </p:sp>
      <p:grpSp>
        <p:nvGrpSpPr>
          <p:cNvPr id="2" name="Group 3"/>
          <p:cNvGrpSpPr>
            <a:grpSpLocks/>
          </p:cNvGrpSpPr>
          <p:nvPr/>
        </p:nvGrpSpPr>
        <p:grpSpPr bwMode="auto">
          <a:xfrm>
            <a:off x="5148263" y="1898650"/>
            <a:ext cx="3097212" cy="3240088"/>
            <a:chOff x="1792" y="1480"/>
            <a:chExt cx="1951" cy="2041"/>
          </a:xfrm>
        </p:grpSpPr>
        <p:grpSp>
          <p:nvGrpSpPr>
            <p:cNvPr id="27692" name="Group 4"/>
            <p:cNvGrpSpPr>
              <a:grpSpLocks/>
            </p:cNvGrpSpPr>
            <p:nvPr/>
          </p:nvGrpSpPr>
          <p:grpSpPr bwMode="auto">
            <a:xfrm>
              <a:off x="2336" y="1889"/>
              <a:ext cx="318" cy="226"/>
              <a:chOff x="2381" y="2614"/>
              <a:chExt cx="318" cy="226"/>
            </a:xfrm>
          </p:grpSpPr>
          <p:sp>
            <p:nvSpPr>
              <p:cNvPr id="27746" name="Oval 5"/>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47" name="Text Box 6"/>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grpSp>
        <p:grpSp>
          <p:nvGrpSpPr>
            <p:cNvPr id="27693" name="Group 7"/>
            <p:cNvGrpSpPr>
              <a:grpSpLocks/>
            </p:cNvGrpSpPr>
            <p:nvPr/>
          </p:nvGrpSpPr>
          <p:grpSpPr bwMode="auto">
            <a:xfrm>
              <a:off x="2880" y="1889"/>
              <a:ext cx="318" cy="226"/>
              <a:chOff x="2381" y="2614"/>
              <a:chExt cx="318" cy="226"/>
            </a:xfrm>
          </p:grpSpPr>
          <p:sp>
            <p:nvSpPr>
              <p:cNvPr id="27744" name="Oval 8"/>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45" name="Text Box 9"/>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grpSp>
        <p:grpSp>
          <p:nvGrpSpPr>
            <p:cNvPr id="27694" name="Group 10"/>
            <p:cNvGrpSpPr>
              <a:grpSpLocks/>
            </p:cNvGrpSpPr>
            <p:nvPr/>
          </p:nvGrpSpPr>
          <p:grpSpPr bwMode="auto">
            <a:xfrm>
              <a:off x="2336" y="2342"/>
              <a:ext cx="318" cy="226"/>
              <a:chOff x="2381" y="2614"/>
              <a:chExt cx="318" cy="226"/>
            </a:xfrm>
          </p:grpSpPr>
          <p:sp>
            <p:nvSpPr>
              <p:cNvPr id="27742" name="Oval 11"/>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43" name="Text Box 12"/>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grpSp>
        <p:grpSp>
          <p:nvGrpSpPr>
            <p:cNvPr id="27695" name="Group 13"/>
            <p:cNvGrpSpPr>
              <a:grpSpLocks/>
            </p:cNvGrpSpPr>
            <p:nvPr/>
          </p:nvGrpSpPr>
          <p:grpSpPr bwMode="auto">
            <a:xfrm>
              <a:off x="2880" y="2342"/>
              <a:ext cx="318" cy="226"/>
              <a:chOff x="2381" y="2614"/>
              <a:chExt cx="318" cy="226"/>
            </a:xfrm>
          </p:grpSpPr>
          <p:sp>
            <p:nvSpPr>
              <p:cNvPr id="27740" name="Oval 14"/>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41" name="Text Box 15"/>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grpSp>
        <p:grpSp>
          <p:nvGrpSpPr>
            <p:cNvPr id="27696" name="Group 16"/>
            <p:cNvGrpSpPr>
              <a:grpSpLocks/>
            </p:cNvGrpSpPr>
            <p:nvPr/>
          </p:nvGrpSpPr>
          <p:grpSpPr bwMode="auto">
            <a:xfrm>
              <a:off x="2336" y="2841"/>
              <a:ext cx="318" cy="226"/>
              <a:chOff x="2381" y="2614"/>
              <a:chExt cx="318" cy="226"/>
            </a:xfrm>
          </p:grpSpPr>
          <p:sp>
            <p:nvSpPr>
              <p:cNvPr id="27738" name="Oval 17"/>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9" name="Text Box 18"/>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grpSp>
        <p:grpSp>
          <p:nvGrpSpPr>
            <p:cNvPr id="27697" name="Group 19"/>
            <p:cNvGrpSpPr>
              <a:grpSpLocks/>
            </p:cNvGrpSpPr>
            <p:nvPr/>
          </p:nvGrpSpPr>
          <p:grpSpPr bwMode="auto">
            <a:xfrm>
              <a:off x="2880" y="2841"/>
              <a:ext cx="318" cy="226"/>
              <a:chOff x="2381" y="2614"/>
              <a:chExt cx="318" cy="226"/>
            </a:xfrm>
          </p:grpSpPr>
          <p:sp>
            <p:nvSpPr>
              <p:cNvPr id="27736" name="Oval 20"/>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7" name="Text Box 21"/>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grpSp>
        <p:grpSp>
          <p:nvGrpSpPr>
            <p:cNvPr id="27698" name="Group 22"/>
            <p:cNvGrpSpPr>
              <a:grpSpLocks/>
            </p:cNvGrpSpPr>
            <p:nvPr/>
          </p:nvGrpSpPr>
          <p:grpSpPr bwMode="auto">
            <a:xfrm>
              <a:off x="2608" y="1480"/>
              <a:ext cx="318" cy="226"/>
              <a:chOff x="2381" y="2614"/>
              <a:chExt cx="318" cy="226"/>
            </a:xfrm>
          </p:grpSpPr>
          <p:sp>
            <p:nvSpPr>
              <p:cNvPr id="27734" name="Oval 23"/>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5" name="Text Box 24"/>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u</a:t>
                </a:r>
              </a:p>
            </p:txBody>
          </p:sp>
        </p:grpSp>
        <p:grpSp>
          <p:nvGrpSpPr>
            <p:cNvPr id="27699" name="Group 25"/>
            <p:cNvGrpSpPr>
              <a:grpSpLocks/>
            </p:cNvGrpSpPr>
            <p:nvPr/>
          </p:nvGrpSpPr>
          <p:grpSpPr bwMode="auto">
            <a:xfrm>
              <a:off x="2608" y="3249"/>
              <a:ext cx="318" cy="226"/>
              <a:chOff x="2381" y="2614"/>
              <a:chExt cx="318" cy="226"/>
            </a:xfrm>
          </p:grpSpPr>
          <p:sp>
            <p:nvSpPr>
              <p:cNvPr id="27732" name="Oval 26"/>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3" name="Text Box 27"/>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z7</a:t>
                </a:r>
              </a:p>
            </p:txBody>
          </p:sp>
        </p:grpSp>
        <p:sp>
          <p:nvSpPr>
            <p:cNvPr id="27700" name="Line 28"/>
            <p:cNvSpPr>
              <a:spLocks noChangeShapeType="1"/>
            </p:cNvSpPr>
            <p:nvPr/>
          </p:nvSpPr>
          <p:spPr bwMode="auto">
            <a:xfrm>
              <a:off x="2608" y="2433"/>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7701" name="Group 29"/>
            <p:cNvGrpSpPr>
              <a:grpSpLocks/>
            </p:cNvGrpSpPr>
            <p:nvPr/>
          </p:nvGrpSpPr>
          <p:grpSpPr bwMode="auto">
            <a:xfrm>
              <a:off x="1792" y="2342"/>
              <a:ext cx="318" cy="226"/>
              <a:chOff x="2381" y="2614"/>
              <a:chExt cx="318" cy="226"/>
            </a:xfrm>
          </p:grpSpPr>
          <p:sp>
            <p:nvSpPr>
              <p:cNvPr id="27730" name="Oval 30"/>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31" name="Text Box 31"/>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x</a:t>
                </a:r>
              </a:p>
            </p:txBody>
          </p:sp>
        </p:grpSp>
        <p:sp>
          <p:nvSpPr>
            <p:cNvPr id="27702" name="Line 32"/>
            <p:cNvSpPr>
              <a:spLocks noChangeShapeType="1"/>
            </p:cNvSpPr>
            <p:nvPr/>
          </p:nvSpPr>
          <p:spPr bwMode="auto">
            <a:xfrm>
              <a:off x="2064" y="2433"/>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27703" name="Group 33"/>
            <p:cNvGrpSpPr>
              <a:grpSpLocks/>
            </p:cNvGrpSpPr>
            <p:nvPr/>
          </p:nvGrpSpPr>
          <p:grpSpPr bwMode="auto">
            <a:xfrm>
              <a:off x="3425" y="2342"/>
              <a:ext cx="318" cy="226"/>
              <a:chOff x="2381" y="2614"/>
              <a:chExt cx="318" cy="226"/>
            </a:xfrm>
          </p:grpSpPr>
          <p:sp>
            <p:nvSpPr>
              <p:cNvPr id="27728" name="Oval 34"/>
              <p:cNvSpPr>
                <a:spLocks noChangeArrowheads="1"/>
              </p:cNvSpPr>
              <p:nvPr/>
            </p:nvSpPr>
            <p:spPr bwMode="auto">
              <a:xfrm>
                <a:off x="2426" y="2614"/>
                <a:ext cx="227" cy="226"/>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9" name="Text Box 35"/>
              <p:cNvSpPr txBox="1">
                <a:spLocks noChangeArrowheads="1"/>
              </p:cNvSpPr>
              <p:nvPr/>
            </p:nvSpPr>
            <p:spPr bwMode="auto">
              <a:xfrm>
                <a:off x="2381" y="2614"/>
                <a:ext cx="31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y</a:t>
                </a:r>
              </a:p>
            </p:txBody>
          </p:sp>
        </p:grpSp>
        <p:sp>
          <p:nvSpPr>
            <p:cNvPr id="27704" name="Line 36"/>
            <p:cNvSpPr>
              <a:spLocks noChangeShapeType="1"/>
            </p:cNvSpPr>
            <p:nvPr/>
          </p:nvSpPr>
          <p:spPr bwMode="auto">
            <a:xfrm>
              <a:off x="3153" y="2433"/>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05" name="Line 37"/>
            <p:cNvSpPr>
              <a:spLocks noChangeShapeType="1"/>
            </p:cNvSpPr>
            <p:nvPr/>
          </p:nvSpPr>
          <p:spPr bwMode="auto">
            <a:xfrm>
              <a:off x="2608" y="2932"/>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06" name="Line 38"/>
            <p:cNvSpPr>
              <a:spLocks noChangeShapeType="1"/>
            </p:cNvSpPr>
            <p:nvPr/>
          </p:nvSpPr>
          <p:spPr bwMode="auto">
            <a:xfrm>
              <a:off x="2608" y="1979"/>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07" name="Line 39"/>
            <p:cNvSpPr>
              <a:spLocks noChangeShapeType="1"/>
            </p:cNvSpPr>
            <p:nvPr/>
          </p:nvSpPr>
          <p:spPr bwMode="auto">
            <a:xfrm flipH="1">
              <a:off x="2517" y="1707"/>
              <a:ext cx="227" cy="63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08" name="Line 40"/>
            <p:cNvSpPr>
              <a:spLocks noChangeShapeType="1"/>
            </p:cNvSpPr>
            <p:nvPr/>
          </p:nvSpPr>
          <p:spPr bwMode="auto">
            <a:xfrm>
              <a:off x="2790" y="1707"/>
              <a:ext cx="181" cy="63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09" name="Line 41"/>
            <p:cNvSpPr>
              <a:spLocks noChangeShapeType="1"/>
            </p:cNvSpPr>
            <p:nvPr/>
          </p:nvSpPr>
          <p:spPr bwMode="auto">
            <a:xfrm>
              <a:off x="2064" y="2433"/>
              <a:ext cx="907" cy="40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0" name="Line 42"/>
            <p:cNvSpPr>
              <a:spLocks noChangeShapeType="1"/>
            </p:cNvSpPr>
            <p:nvPr/>
          </p:nvSpPr>
          <p:spPr bwMode="auto">
            <a:xfrm flipH="1">
              <a:off x="2563" y="2433"/>
              <a:ext cx="907" cy="454"/>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1" name="Line 43"/>
            <p:cNvSpPr>
              <a:spLocks noChangeShapeType="1"/>
            </p:cNvSpPr>
            <p:nvPr/>
          </p:nvSpPr>
          <p:spPr bwMode="auto">
            <a:xfrm>
              <a:off x="2517" y="3068"/>
              <a:ext cx="182" cy="18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2" name="Line 44"/>
            <p:cNvSpPr>
              <a:spLocks noChangeShapeType="1"/>
            </p:cNvSpPr>
            <p:nvPr/>
          </p:nvSpPr>
          <p:spPr bwMode="auto">
            <a:xfrm flipH="1">
              <a:off x="2790" y="3068"/>
              <a:ext cx="226" cy="18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3" name="Line 45"/>
            <p:cNvSpPr>
              <a:spLocks noChangeShapeType="1"/>
            </p:cNvSpPr>
            <p:nvPr/>
          </p:nvSpPr>
          <p:spPr bwMode="auto">
            <a:xfrm>
              <a:off x="1882" y="2524"/>
              <a:ext cx="772" cy="86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4" name="Line 46"/>
            <p:cNvSpPr>
              <a:spLocks noChangeShapeType="1"/>
            </p:cNvSpPr>
            <p:nvPr/>
          </p:nvSpPr>
          <p:spPr bwMode="auto">
            <a:xfrm flipH="1">
              <a:off x="2880" y="2524"/>
              <a:ext cx="771" cy="86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5" name="Line 47"/>
            <p:cNvSpPr>
              <a:spLocks noChangeShapeType="1"/>
            </p:cNvSpPr>
            <p:nvPr/>
          </p:nvSpPr>
          <p:spPr bwMode="auto">
            <a:xfrm>
              <a:off x="2019" y="2569"/>
              <a:ext cx="362" cy="3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6" name="Line 48"/>
            <p:cNvSpPr>
              <a:spLocks noChangeShapeType="1"/>
            </p:cNvSpPr>
            <p:nvPr/>
          </p:nvSpPr>
          <p:spPr bwMode="auto">
            <a:xfrm flipH="1">
              <a:off x="3153" y="2569"/>
              <a:ext cx="408" cy="3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7" name="Line 49"/>
            <p:cNvSpPr>
              <a:spLocks noChangeShapeType="1"/>
            </p:cNvSpPr>
            <p:nvPr/>
          </p:nvSpPr>
          <p:spPr bwMode="auto">
            <a:xfrm flipH="1">
              <a:off x="2517" y="1662"/>
              <a:ext cx="137"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8" name="Line 50"/>
            <p:cNvSpPr>
              <a:spLocks noChangeShapeType="1"/>
            </p:cNvSpPr>
            <p:nvPr/>
          </p:nvSpPr>
          <p:spPr bwMode="auto">
            <a:xfrm>
              <a:off x="2880" y="1662"/>
              <a:ext cx="136" cy="22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19" name="Line 51"/>
            <p:cNvSpPr>
              <a:spLocks noChangeShapeType="1"/>
            </p:cNvSpPr>
            <p:nvPr/>
          </p:nvSpPr>
          <p:spPr bwMode="auto">
            <a:xfrm flipH="1">
              <a:off x="2019" y="2070"/>
              <a:ext cx="362" cy="3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0" name="Line 52"/>
            <p:cNvSpPr>
              <a:spLocks noChangeShapeType="1"/>
            </p:cNvSpPr>
            <p:nvPr/>
          </p:nvSpPr>
          <p:spPr bwMode="auto">
            <a:xfrm>
              <a:off x="3153" y="2070"/>
              <a:ext cx="362" cy="27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1" name="Line 53"/>
            <p:cNvSpPr>
              <a:spLocks noChangeShapeType="1"/>
            </p:cNvSpPr>
            <p:nvPr/>
          </p:nvSpPr>
          <p:spPr bwMode="auto">
            <a:xfrm flipH="1">
              <a:off x="2064" y="2070"/>
              <a:ext cx="862" cy="3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2" name="Line 54"/>
            <p:cNvSpPr>
              <a:spLocks noChangeShapeType="1"/>
            </p:cNvSpPr>
            <p:nvPr/>
          </p:nvSpPr>
          <p:spPr bwMode="auto">
            <a:xfrm>
              <a:off x="2608" y="2070"/>
              <a:ext cx="862" cy="3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3" name="Line 55"/>
            <p:cNvSpPr>
              <a:spLocks noChangeShapeType="1"/>
            </p:cNvSpPr>
            <p:nvPr/>
          </p:nvSpPr>
          <p:spPr bwMode="auto">
            <a:xfrm flipH="1">
              <a:off x="1928" y="1571"/>
              <a:ext cx="726" cy="77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4" name="Line 56"/>
            <p:cNvSpPr>
              <a:spLocks noChangeShapeType="1"/>
            </p:cNvSpPr>
            <p:nvPr/>
          </p:nvSpPr>
          <p:spPr bwMode="auto">
            <a:xfrm>
              <a:off x="2880" y="1571"/>
              <a:ext cx="726" cy="771"/>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725" name="Freeform 57"/>
            <p:cNvSpPr>
              <a:spLocks/>
            </p:cNvSpPr>
            <p:nvPr/>
          </p:nvSpPr>
          <p:spPr bwMode="auto">
            <a:xfrm>
              <a:off x="2061" y="2485"/>
              <a:ext cx="936" cy="168"/>
            </a:xfrm>
            <a:custGeom>
              <a:avLst/>
              <a:gdLst>
                <a:gd name="T0" fmla="*/ 0 w 936"/>
                <a:gd name="T1" fmla="*/ 0 h 168"/>
                <a:gd name="T2" fmla="*/ 102 w 936"/>
                <a:gd name="T3" fmla="*/ 42 h 168"/>
                <a:gd name="T4" fmla="*/ 174 w 936"/>
                <a:gd name="T5" fmla="*/ 78 h 168"/>
                <a:gd name="T6" fmla="*/ 378 w 936"/>
                <a:gd name="T7" fmla="*/ 132 h 168"/>
                <a:gd name="T8" fmla="*/ 468 w 936"/>
                <a:gd name="T9" fmla="*/ 156 h 168"/>
                <a:gd name="T10" fmla="*/ 564 w 936"/>
                <a:gd name="T11" fmla="*/ 168 h 168"/>
                <a:gd name="T12" fmla="*/ 804 w 936"/>
                <a:gd name="T13" fmla="*/ 138 h 168"/>
                <a:gd name="T14" fmla="*/ 936 w 936"/>
                <a:gd name="T15" fmla="*/ 78 h 168"/>
                <a:gd name="T16" fmla="*/ 0 60000 65536"/>
                <a:gd name="T17" fmla="*/ 0 60000 65536"/>
                <a:gd name="T18" fmla="*/ 0 60000 65536"/>
                <a:gd name="T19" fmla="*/ 0 60000 65536"/>
                <a:gd name="T20" fmla="*/ 0 60000 65536"/>
                <a:gd name="T21" fmla="*/ 0 60000 65536"/>
                <a:gd name="T22" fmla="*/ 0 60000 65536"/>
                <a:gd name="T23" fmla="*/ 0 60000 65536"/>
                <a:gd name="T24" fmla="*/ 0 w 936"/>
                <a:gd name="T25" fmla="*/ 0 h 168"/>
                <a:gd name="T26" fmla="*/ 936 w 936"/>
                <a:gd name="T27" fmla="*/ 168 h 16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6" h="168">
                  <a:moveTo>
                    <a:pt x="0" y="0"/>
                  </a:moveTo>
                  <a:cubicBezTo>
                    <a:pt x="22" y="9"/>
                    <a:pt x="85" y="30"/>
                    <a:pt x="102" y="42"/>
                  </a:cubicBezTo>
                  <a:cubicBezTo>
                    <a:pt x="124" y="57"/>
                    <a:pt x="148" y="70"/>
                    <a:pt x="174" y="78"/>
                  </a:cubicBezTo>
                  <a:cubicBezTo>
                    <a:pt x="241" y="98"/>
                    <a:pt x="311" y="112"/>
                    <a:pt x="378" y="132"/>
                  </a:cubicBezTo>
                  <a:cubicBezTo>
                    <a:pt x="408" y="141"/>
                    <a:pt x="437" y="151"/>
                    <a:pt x="468" y="156"/>
                  </a:cubicBezTo>
                  <a:cubicBezTo>
                    <a:pt x="500" y="161"/>
                    <a:pt x="564" y="168"/>
                    <a:pt x="564" y="168"/>
                  </a:cubicBezTo>
                  <a:cubicBezTo>
                    <a:pt x="707" y="162"/>
                    <a:pt x="699" y="159"/>
                    <a:pt x="804" y="138"/>
                  </a:cubicBezTo>
                  <a:cubicBezTo>
                    <a:pt x="850" y="115"/>
                    <a:pt x="897" y="117"/>
                    <a:pt x="936" y="78"/>
                  </a:cubicBezTo>
                </a:path>
              </a:pathLst>
            </a:cu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6" name="Freeform 58"/>
            <p:cNvSpPr>
              <a:spLocks/>
            </p:cNvSpPr>
            <p:nvPr/>
          </p:nvSpPr>
          <p:spPr bwMode="auto">
            <a:xfrm>
              <a:off x="2559" y="2257"/>
              <a:ext cx="936" cy="120"/>
            </a:xfrm>
            <a:custGeom>
              <a:avLst/>
              <a:gdLst>
                <a:gd name="T0" fmla="*/ 0 w 936"/>
                <a:gd name="T1" fmla="*/ 120 h 120"/>
                <a:gd name="T2" fmla="*/ 192 w 936"/>
                <a:gd name="T3" fmla="*/ 72 h 120"/>
                <a:gd name="T4" fmla="*/ 228 w 936"/>
                <a:gd name="T5" fmla="*/ 60 h 120"/>
                <a:gd name="T6" fmla="*/ 276 w 936"/>
                <a:gd name="T7" fmla="*/ 48 h 120"/>
                <a:gd name="T8" fmla="*/ 402 w 936"/>
                <a:gd name="T9" fmla="*/ 0 h 120"/>
                <a:gd name="T10" fmla="*/ 720 w 936"/>
                <a:gd name="T11" fmla="*/ 30 h 120"/>
                <a:gd name="T12" fmla="*/ 834 w 936"/>
                <a:gd name="T13" fmla="*/ 66 h 120"/>
                <a:gd name="T14" fmla="*/ 936 w 936"/>
                <a:gd name="T15" fmla="*/ 114 h 120"/>
                <a:gd name="T16" fmla="*/ 0 60000 65536"/>
                <a:gd name="T17" fmla="*/ 0 60000 65536"/>
                <a:gd name="T18" fmla="*/ 0 60000 65536"/>
                <a:gd name="T19" fmla="*/ 0 60000 65536"/>
                <a:gd name="T20" fmla="*/ 0 60000 65536"/>
                <a:gd name="T21" fmla="*/ 0 60000 65536"/>
                <a:gd name="T22" fmla="*/ 0 60000 65536"/>
                <a:gd name="T23" fmla="*/ 0 60000 65536"/>
                <a:gd name="T24" fmla="*/ 0 w 936"/>
                <a:gd name="T25" fmla="*/ 0 h 120"/>
                <a:gd name="T26" fmla="*/ 936 w 936"/>
                <a:gd name="T27" fmla="*/ 120 h 12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36" h="120">
                  <a:moveTo>
                    <a:pt x="0" y="120"/>
                  </a:moveTo>
                  <a:cubicBezTo>
                    <a:pt x="65" y="109"/>
                    <a:pt x="129" y="91"/>
                    <a:pt x="192" y="72"/>
                  </a:cubicBezTo>
                  <a:cubicBezTo>
                    <a:pt x="204" y="68"/>
                    <a:pt x="216" y="64"/>
                    <a:pt x="228" y="60"/>
                  </a:cubicBezTo>
                  <a:cubicBezTo>
                    <a:pt x="244" y="55"/>
                    <a:pt x="276" y="48"/>
                    <a:pt x="276" y="48"/>
                  </a:cubicBezTo>
                  <a:cubicBezTo>
                    <a:pt x="313" y="23"/>
                    <a:pt x="360" y="14"/>
                    <a:pt x="402" y="0"/>
                  </a:cubicBezTo>
                  <a:cubicBezTo>
                    <a:pt x="519" y="4"/>
                    <a:pt x="612" y="3"/>
                    <a:pt x="720" y="30"/>
                  </a:cubicBezTo>
                  <a:cubicBezTo>
                    <a:pt x="757" y="39"/>
                    <a:pt x="798" y="54"/>
                    <a:pt x="834" y="66"/>
                  </a:cubicBezTo>
                  <a:cubicBezTo>
                    <a:pt x="872" y="79"/>
                    <a:pt x="891" y="114"/>
                    <a:pt x="936" y="114"/>
                  </a:cubicBezTo>
                </a:path>
              </a:pathLst>
            </a:cu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727" name="Freeform 59"/>
            <p:cNvSpPr>
              <a:spLocks/>
            </p:cNvSpPr>
            <p:nvPr/>
          </p:nvSpPr>
          <p:spPr bwMode="auto">
            <a:xfrm>
              <a:off x="1927" y="2568"/>
              <a:ext cx="1709" cy="953"/>
            </a:xfrm>
            <a:custGeom>
              <a:avLst/>
              <a:gdLst>
                <a:gd name="T0" fmla="*/ 0 w 1764"/>
                <a:gd name="T1" fmla="*/ 0 h 1050"/>
                <a:gd name="T2" fmla="*/ 66 w 1764"/>
                <a:gd name="T3" fmla="*/ 228 h 1050"/>
                <a:gd name="T4" fmla="*/ 132 w 1764"/>
                <a:gd name="T5" fmla="*/ 342 h 1050"/>
                <a:gd name="T6" fmla="*/ 174 w 1764"/>
                <a:gd name="T7" fmla="*/ 396 h 1050"/>
                <a:gd name="T8" fmla="*/ 276 w 1764"/>
                <a:gd name="T9" fmla="*/ 570 h 1050"/>
                <a:gd name="T10" fmla="*/ 324 w 1764"/>
                <a:gd name="T11" fmla="*/ 672 h 1050"/>
                <a:gd name="T12" fmla="*/ 354 w 1764"/>
                <a:gd name="T13" fmla="*/ 744 h 1050"/>
                <a:gd name="T14" fmla="*/ 396 w 1764"/>
                <a:gd name="T15" fmla="*/ 798 h 1050"/>
                <a:gd name="T16" fmla="*/ 492 w 1764"/>
                <a:gd name="T17" fmla="*/ 894 h 1050"/>
                <a:gd name="T18" fmla="*/ 804 w 1764"/>
                <a:gd name="T19" fmla="*/ 1014 h 1050"/>
                <a:gd name="T20" fmla="*/ 1170 w 1764"/>
                <a:gd name="T21" fmla="*/ 936 h 1050"/>
                <a:gd name="T22" fmla="*/ 1242 w 1764"/>
                <a:gd name="T23" fmla="*/ 864 h 1050"/>
                <a:gd name="T24" fmla="*/ 1290 w 1764"/>
                <a:gd name="T25" fmla="*/ 810 h 1050"/>
                <a:gd name="T26" fmla="*/ 1416 w 1764"/>
                <a:gd name="T27" fmla="*/ 642 h 1050"/>
                <a:gd name="T28" fmla="*/ 1464 w 1764"/>
                <a:gd name="T29" fmla="*/ 582 h 1050"/>
                <a:gd name="T30" fmla="*/ 1506 w 1764"/>
                <a:gd name="T31" fmla="*/ 522 h 1050"/>
                <a:gd name="T32" fmla="*/ 1536 w 1764"/>
                <a:gd name="T33" fmla="*/ 462 h 1050"/>
                <a:gd name="T34" fmla="*/ 1560 w 1764"/>
                <a:gd name="T35" fmla="*/ 426 h 1050"/>
                <a:gd name="T36" fmla="*/ 1584 w 1764"/>
                <a:gd name="T37" fmla="*/ 384 h 1050"/>
                <a:gd name="T38" fmla="*/ 1632 w 1764"/>
                <a:gd name="T39" fmla="*/ 306 h 1050"/>
                <a:gd name="T40" fmla="*/ 1650 w 1764"/>
                <a:gd name="T41" fmla="*/ 264 h 1050"/>
                <a:gd name="T42" fmla="*/ 1686 w 1764"/>
                <a:gd name="T43" fmla="*/ 180 h 1050"/>
                <a:gd name="T44" fmla="*/ 1710 w 1764"/>
                <a:gd name="T45" fmla="*/ 120 h 1050"/>
                <a:gd name="T46" fmla="*/ 1764 w 1764"/>
                <a:gd name="T47" fmla="*/ 6 h 1050"/>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764"/>
                <a:gd name="T73" fmla="*/ 0 h 1050"/>
                <a:gd name="T74" fmla="*/ 1764 w 1764"/>
                <a:gd name="T75" fmla="*/ 1050 h 1050"/>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764" h="1050">
                  <a:moveTo>
                    <a:pt x="0" y="0"/>
                  </a:moveTo>
                  <a:cubicBezTo>
                    <a:pt x="24" y="73"/>
                    <a:pt x="36" y="158"/>
                    <a:pt x="66" y="228"/>
                  </a:cubicBezTo>
                  <a:cubicBezTo>
                    <a:pt x="81" y="264"/>
                    <a:pt x="109" y="311"/>
                    <a:pt x="132" y="342"/>
                  </a:cubicBezTo>
                  <a:cubicBezTo>
                    <a:pt x="151" y="367"/>
                    <a:pt x="162" y="359"/>
                    <a:pt x="174" y="396"/>
                  </a:cubicBezTo>
                  <a:cubicBezTo>
                    <a:pt x="192" y="450"/>
                    <a:pt x="241" y="524"/>
                    <a:pt x="276" y="570"/>
                  </a:cubicBezTo>
                  <a:cubicBezTo>
                    <a:pt x="288" y="605"/>
                    <a:pt x="309" y="638"/>
                    <a:pt x="324" y="672"/>
                  </a:cubicBezTo>
                  <a:cubicBezTo>
                    <a:pt x="334" y="694"/>
                    <a:pt x="340" y="724"/>
                    <a:pt x="354" y="744"/>
                  </a:cubicBezTo>
                  <a:cubicBezTo>
                    <a:pt x="387" y="790"/>
                    <a:pt x="359" y="725"/>
                    <a:pt x="396" y="798"/>
                  </a:cubicBezTo>
                  <a:cubicBezTo>
                    <a:pt x="411" y="828"/>
                    <a:pt x="463" y="884"/>
                    <a:pt x="492" y="894"/>
                  </a:cubicBezTo>
                  <a:cubicBezTo>
                    <a:pt x="582" y="962"/>
                    <a:pt x="692" y="1002"/>
                    <a:pt x="804" y="1014"/>
                  </a:cubicBezTo>
                  <a:cubicBezTo>
                    <a:pt x="911" y="1050"/>
                    <a:pt x="1079" y="1014"/>
                    <a:pt x="1170" y="936"/>
                  </a:cubicBezTo>
                  <a:cubicBezTo>
                    <a:pt x="1198" y="912"/>
                    <a:pt x="1206" y="876"/>
                    <a:pt x="1242" y="864"/>
                  </a:cubicBezTo>
                  <a:cubicBezTo>
                    <a:pt x="1257" y="844"/>
                    <a:pt x="1278" y="832"/>
                    <a:pt x="1290" y="810"/>
                  </a:cubicBezTo>
                  <a:cubicBezTo>
                    <a:pt x="1322" y="751"/>
                    <a:pt x="1361" y="683"/>
                    <a:pt x="1416" y="642"/>
                  </a:cubicBezTo>
                  <a:cubicBezTo>
                    <a:pt x="1436" y="603"/>
                    <a:pt x="1422" y="624"/>
                    <a:pt x="1464" y="582"/>
                  </a:cubicBezTo>
                  <a:cubicBezTo>
                    <a:pt x="1482" y="564"/>
                    <a:pt x="1488" y="540"/>
                    <a:pt x="1506" y="522"/>
                  </a:cubicBezTo>
                  <a:cubicBezTo>
                    <a:pt x="1513" y="501"/>
                    <a:pt x="1525" y="481"/>
                    <a:pt x="1536" y="462"/>
                  </a:cubicBezTo>
                  <a:cubicBezTo>
                    <a:pt x="1543" y="450"/>
                    <a:pt x="1560" y="426"/>
                    <a:pt x="1560" y="426"/>
                  </a:cubicBezTo>
                  <a:cubicBezTo>
                    <a:pt x="1573" y="375"/>
                    <a:pt x="1555" y="427"/>
                    <a:pt x="1584" y="384"/>
                  </a:cubicBezTo>
                  <a:cubicBezTo>
                    <a:pt x="1602" y="357"/>
                    <a:pt x="1607" y="331"/>
                    <a:pt x="1632" y="306"/>
                  </a:cubicBezTo>
                  <a:cubicBezTo>
                    <a:pt x="1644" y="256"/>
                    <a:pt x="1629" y="305"/>
                    <a:pt x="1650" y="264"/>
                  </a:cubicBezTo>
                  <a:cubicBezTo>
                    <a:pt x="1665" y="233"/>
                    <a:pt x="1665" y="209"/>
                    <a:pt x="1686" y="180"/>
                  </a:cubicBezTo>
                  <a:cubicBezTo>
                    <a:pt x="1692" y="155"/>
                    <a:pt x="1699" y="142"/>
                    <a:pt x="1710" y="120"/>
                  </a:cubicBezTo>
                  <a:cubicBezTo>
                    <a:pt x="1730" y="80"/>
                    <a:pt x="1731" y="39"/>
                    <a:pt x="1764" y="6"/>
                  </a:cubicBezTo>
                </a:path>
              </a:pathLst>
            </a:cu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pSp>
        <p:nvGrpSpPr>
          <p:cNvPr id="27654" name="Group 99"/>
          <p:cNvGrpSpPr>
            <a:grpSpLocks/>
          </p:cNvGrpSpPr>
          <p:nvPr/>
        </p:nvGrpSpPr>
        <p:grpSpPr bwMode="auto">
          <a:xfrm>
            <a:off x="395288" y="1557338"/>
            <a:ext cx="4248150" cy="3454400"/>
            <a:chOff x="249" y="709"/>
            <a:chExt cx="2676" cy="2176"/>
          </a:xfrm>
        </p:grpSpPr>
        <p:sp>
          <p:nvSpPr>
            <p:cNvPr id="27655" name="Rectangle 61"/>
            <p:cNvSpPr>
              <a:spLocks noChangeArrowheads="1"/>
            </p:cNvSpPr>
            <p:nvPr/>
          </p:nvSpPr>
          <p:spPr bwMode="auto">
            <a:xfrm>
              <a:off x="249" y="709"/>
              <a:ext cx="2676" cy="2176"/>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56" name="Oval 62"/>
            <p:cNvSpPr>
              <a:spLocks noChangeArrowheads="1"/>
            </p:cNvSpPr>
            <p:nvPr/>
          </p:nvSpPr>
          <p:spPr bwMode="auto">
            <a:xfrm>
              <a:off x="1156" y="1389"/>
              <a:ext cx="817" cy="81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57" name="Oval 63"/>
            <p:cNvSpPr>
              <a:spLocks noChangeArrowheads="1"/>
            </p:cNvSpPr>
            <p:nvPr/>
          </p:nvSpPr>
          <p:spPr bwMode="auto">
            <a:xfrm>
              <a:off x="1065" y="1299"/>
              <a:ext cx="998" cy="99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58" name="Text Box 64"/>
            <p:cNvSpPr txBox="1">
              <a:spLocks noChangeArrowheads="1"/>
            </p:cNvSpPr>
            <p:nvPr/>
          </p:nvSpPr>
          <p:spPr bwMode="auto">
            <a:xfrm>
              <a:off x="1474" y="1208"/>
              <a:ext cx="181" cy="173"/>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x</a:t>
              </a:r>
            </a:p>
          </p:txBody>
        </p:sp>
        <p:sp>
          <p:nvSpPr>
            <p:cNvPr id="27659" name="Oval 65"/>
            <p:cNvSpPr>
              <a:spLocks noChangeArrowheads="1"/>
            </p:cNvSpPr>
            <p:nvPr/>
          </p:nvSpPr>
          <p:spPr bwMode="auto">
            <a:xfrm>
              <a:off x="975" y="1208"/>
              <a:ext cx="1179" cy="1179"/>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60" name="Oval 66"/>
            <p:cNvSpPr>
              <a:spLocks noChangeArrowheads="1"/>
            </p:cNvSpPr>
            <p:nvPr/>
          </p:nvSpPr>
          <p:spPr bwMode="auto">
            <a:xfrm>
              <a:off x="884" y="1117"/>
              <a:ext cx="1361" cy="1361"/>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61" name="Line 67"/>
            <p:cNvSpPr>
              <a:spLocks noChangeShapeType="1"/>
            </p:cNvSpPr>
            <p:nvPr/>
          </p:nvSpPr>
          <p:spPr bwMode="auto">
            <a:xfrm>
              <a:off x="1564" y="2115"/>
              <a:ext cx="0"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2" name="Line 68"/>
            <p:cNvSpPr>
              <a:spLocks noChangeShapeType="1"/>
            </p:cNvSpPr>
            <p:nvPr/>
          </p:nvSpPr>
          <p:spPr bwMode="auto">
            <a:xfrm>
              <a:off x="1564" y="1344"/>
              <a:ext cx="0"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3" name="Line 69"/>
            <p:cNvSpPr>
              <a:spLocks noChangeShapeType="1"/>
            </p:cNvSpPr>
            <p:nvPr/>
          </p:nvSpPr>
          <p:spPr bwMode="auto">
            <a:xfrm>
              <a:off x="1111" y="1797"/>
              <a:ext cx="9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4" name="Line 70"/>
            <p:cNvSpPr>
              <a:spLocks noChangeShapeType="1"/>
            </p:cNvSpPr>
            <p:nvPr/>
          </p:nvSpPr>
          <p:spPr bwMode="auto">
            <a:xfrm>
              <a:off x="1927" y="1797"/>
              <a:ext cx="9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7665" name="Oval 71"/>
            <p:cNvSpPr>
              <a:spLocks noChangeArrowheads="1"/>
            </p:cNvSpPr>
            <p:nvPr/>
          </p:nvSpPr>
          <p:spPr bwMode="auto">
            <a:xfrm>
              <a:off x="793" y="1026"/>
              <a:ext cx="1542" cy="154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66" name="Oval 72"/>
            <p:cNvSpPr>
              <a:spLocks noChangeArrowheads="1"/>
            </p:cNvSpPr>
            <p:nvPr/>
          </p:nvSpPr>
          <p:spPr bwMode="auto">
            <a:xfrm>
              <a:off x="702" y="936"/>
              <a:ext cx="1724" cy="1723"/>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7667" name="Text Box 73"/>
            <p:cNvSpPr txBox="1">
              <a:spLocks noChangeArrowheads="1"/>
            </p:cNvSpPr>
            <p:nvPr/>
          </p:nvSpPr>
          <p:spPr bwMode="auto">
            <a:xfrm>
              <a:off x="1474" y="1435"/>
              <a:ext cx="181" cy="173"/>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sp>
          <p:nvSpPr>
            <p:cNvPr id="27668" name="Text Box 74"/>
            <p:cNvSpPr txBox="1">
              <a:spLocks noChangeArrowheads="1"/>
            </p:cNvSpPr>
            <p:nvPr/>
          </p:nvSpPr>
          <p:spPr bwMode="auto">
            <a:xfrm>
              <a:off x="1791" y="1707"/>
              <a:ext cx="1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27669" name="Text Box 75"/>
            <p:cNvSpPr txBox="1">
              <a:spLocks noChangeArrowheads="1"/>
            </p:cNvSpPr>
            <p:nvPr/>
          </p:nvSpPr>
          <p:spPr bwMode="auto">
            <a:xfrm>
              <a:off x="1474" y="1979"/>
              <a:ext cx="1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27670" name="Text Box 76"/>
            <p:cNvSpPr txBox="1">
              <a:spLocks noChangeArrowheads="1"/>
            </p:cNvSpPr>
            <p:nvPr/>
          </p:nvSpPr>
          <p:spPr bwMode="auto">
            <a:xfrm>
              <a:off x="1156" y="1707"/>
              <a:ext cx="181"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27671" name="Rectangle 77"/>
            <p:cNvSpPr>
              <a:spLocks noChangeArrowheads="1"/>
            </p:cNvSpPr>
            <p:nvPr/>
          </p:nvSpPr>
          <p:spPr bwMode="auto">
            <a:xfrm>
              <a:off x="1201" y="2433"/>
              <a:ext cx="363" cy="31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72" name="Text Box 78"/>
            <p:cNvSpPr txBox="1">
              <a:spLocks noChangeArrowheads="1"/>
            </p:cNvSpPr>
            <p:nvPr/>
          </p:nvSpPr>
          <p:spPr bwMode="auto">
            <a:xfrm>
              <a:off x="1156" y="2569"/>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z5</a:t>
              </a:r>
            </a:p>
          </p:txBody>
        </p:sp>
        <p:sp>
          <p:nvSpPr>
            <p:cNvPr id="27673" name="Text Box 79"/>
            <p:cNvSpPr txBox="1">
              <a:spLocks noChangeArrowheads="1"/>
            </p:cNvSpPr>
            <p:nvPr/>
          </p:nvSpPr>
          <p:spPr bwMode="auto">
            <a:xfrm>
              <a:off x="1247" y="2479"/>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z6</a:t>
              </a:r>
            </a:p>
          </p:txBody>
        </p:sp>
        <p:sp>
          <p:nvSpPr>
            <p:cNvPr id="27674" name="Text Box 80"/>
            <p:cNvSpPr txBox="1">
              <a:spLocks noChangeArrowheads="1"/>
            </p:cNvSpPr>
            <p:nvPr/>
          </p:nvSpPr>
          <p:spPr bwMode="auto">
            <a:xfrm>
              <a:off x="1337" y="2387"/>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z7</a:t>
              </a:r>
            </a:p>
          </p:txBody>
        </p:sp>
        <p:sp>
          <p:nvSpPr>
            <p:cNvPr id="27675" name="Rectangle 81"/>
            <p:cNvSpPr>
              <a:spLocks noChangeArrowheads="1"/>
            </p:cNvSpPr>
            <p:nvPr/>
          </p:nvSpPr>
          <p:spPr bwMode="auto">
            <a:xfrm>
              <a:off x="2290" y="1752"/>
              <a:ext cx="318" cy="136"/>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76" name="Text Box 82"/>
            <p:cNvSpPr txBox="1">
              <a:spLocks noChangeArrowheads="1"/>
            </p:cNvSpPr>
            <p:nvPr/>
          </p:nvSpPr>
          <p:spPr bwMode="auto">
            <a:xfrm>
              <a:off x="2199" y="1752"/>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z4</a:t>
              </a:r>
            </a:p>
          </p:txBody>
        </p:sp>
        <p:sp>
          <p:nvSpPr>
            <p:cNvPr id="27677" name="Text Box 83"/>
            <p:cNvSpPr txBox="1">
              <a:spLocks noChangeArrowheads="1"/>
            </p:cNvSpPr>
            <p:nvPr/>
          </p:nvSpPr>
          <p:spPr bwMode="auto">
            <a:xfrm>
              <a:off x="2335" y="1752"/>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z3</a:t>
              </a:r>
            </a:p>
          </p:txBody>
        </p:sp>
        <p:sp>
          <p:nvSpPr>
            <p:cNvPr id="27678" name="Rectangle 84"/>
            <p:cNvSpPr>
              <a:spLocks noChangeArrowheads="1"/>
            </p:cNvSpPr>
            <p:nvPr/>
          </p:nvSpPr>
          <p:spPr bwMode="auto">
            <a:xfrm>
              <a:off x="1519" y="845"/>
              <a:ext cx="136" cy="227"/>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79" name="Text Box 85"/>
            <p:cNvSpPr txBox="1">
              <a:spLocks noChangeArrowheads="1"/>
            </p:cNvSpPr>
            <p:nvPr/>
          </p:nvSpPr>
          <p:spPr bwMode="auto">
            <a:xfrm>
              <a:off x="1474" y="800"/>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z1</a:t>
              </a:r>
            </a:p>
          </p:txBody>
        </p:sp>
        <p:sp>
          <p:nvSpPr>
            <p:cNvPr id="27680" name="Text Box 86"/>
            <p:cNvSpPr txBox="1">
              <a:spLocks noChangeArrowheads="1"/>
            </p:cNvSpPr>
            <p:nvPr/>
          </p:nvSpPr>
          <p:spPr bwMode="auto">
            <a:xfrm>
              <a:off x="1474" y="936"/>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z2</a:t>
              </a:r>
            </a:p>
          </p:txBody>
        </p:sp>
        <p:sp>
          <p:nvSpPr>
            <p:cNvPr id="27681" name="Rectangle 87"/>
            <p:cNvSpPr>
              <a:spLocks noChangeArrowheads="1"/>
            </p:cNvSpPr>
            <p:nvPr/>
          </p:nvSpPr>
          <p:spPr bwMode="auto">
            <a:xfrm>
              <a:off x="657" y="1707"/>
              <a:ext cx="363" cy="181"/>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2" name="Text Box 88"/>
            <p:cNvSpPr txBox="1">
              <a:spLocks noChangeArrowheads="1"/>
            </p:cNvSpPr>
            <p:nvPr/>
          </p:nvSpPr>
          <p:spPr bwMode="auto">
            <a:xfrm>
              <a:off x="702" y="1707"/>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u</a:t>
              </a:r>
            </a:p>
          </p:txBody>
        </p:sp>
        <p:sp>
          <p:nvSpPr>
            <p:cNvPr id="27683" name="Text Box 89"/>
            <p:cNvSpPr txBox="1">
              <a:spLocks noChangeArrowheads="1"/>
            </p:cNvSpPr>
            <p:nvPr/>
          </p:nvSpPr>
          <p:spPr bwMode="auto">
            <a:xfrm>
              <a:off x="839" y="1707"/>
              <a:ext cx="227"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b="0">
                  <a:solidFill>
                    <a:schemeClr val="tx2"/>
                  </a:solidFill>
                  <a:latin typeface="Arial" charset="0"/>
                </a:rPr>
                <a:t>y</a:t>
              </a:r>
            </a:p>
          </p:txBody>
        </p:sp>
        <p:sp>
          <p:nvSpPr>
            <p:cNvPr id="27684" name="Rectangle 90"/>
            <p:cNvSpPr>
              <a:spLocks noChangeArrowheads="1"/>
            </p:cNvSpPr>
            <p:nvPr/>
          </p:nvSpPr>
          <p:spPr bwMode="auto">
            <a:xfrm>
              <a:off x="657" y="1525"/>
              <a:ext cx="227" cy="226"/>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5" name="Rectangle 91"/>
            <p:cNvSpPr>
              <a:spLocks noChangeArrowheads="1"/>
            </p:cNvSpPr>
            <p:nvPr/>
          </p:nvSpPr>
          <p:spPr bwMode="auto">
            <a:xfrm>
              <a:off x="657" y="1344"/>
              <a:ext cx="272"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6" name="Rectangle 92"/>
            <p:cNvSpPr>
              <a:spLocks noChangeArrowheads="1"/>
            </p:cNvSpPr>
            <p:nvPr/>
          </p:nvSpPr>
          <p:spPr bwMode="auto">
            <a:xfrm>
              <a:off x="702" y="1208"/>
              <a:ext cx="273"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7" name="Rectangle 93"/>
            <p:cNvSpPr>
              <a:spLocks noChangeArrowheads="1"/>
            </p:cNvSpPr>
            <p:nvPr/>
          </p:nvSpPr>
          <p:spPr bwMode="auto">
            <a:xfrm>
              <a:off x="884" y="1072"/>
              <a:ext cx="227"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8" name="Rectangle 94"/>
            <p:cNvSpPr>
              <a:spLocks noChangeArrowheads="1"/>
            </p:cNvSpPr>
            <p:nvPr/>
          </p:nvSpPr>
          <p:spPr bwMode="auto">
            <a:xfrm>
              <a:off x="748" y="1117"/>
              <a:ext cx="272" cy="226"/>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89" name="Rectangle 95"/>
            <p:cNvSpPr>
              <a:spLocks noChangeArrowheads="1"/>
            </p:cNvSpPr>
            <p:nvPr/>
          </p:nvSpPr>
          <p:spPr bwMode="auto">
            <a:xfrm>
              <a:off x="975" y="1026"/>
              <a:ext cx="227"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90" name="Rectangle 96"/>
            <p:cNvSpPr>
              <a:spLocks noChangeArrowheads="1"/>
            </p:cNvSpPr>
            <p:nvPr/>
          </p:nvSpPr>
          <p:spPr bwMode="auto">
            <a:xfrm>
              <a:off x="1065" y="981"/>
              <a:ext cx="227"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sp>
          <p:nvSpPr>
            <p:cNvPr id="27691" name="Rectangle 98"/>
            <p:cNvSpPr>
              <a:spLocks noChangeArrowheads="1"/>
            </p:cNvSpPr>
            <p:nvPr/>
          </p:nvSpPr>
          <p:spPr bwMode="auto">
            <a:xfrm>
              <a:off x="1292" y="890"/>
              <a:ext cx="227" cy="180"/>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867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867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91B1534-8A57-CE4A-B108-FAF5FE0C2D06}" type="slidenum">
              <a:rPr lang="en-US" sz="1400" b="0"/>
              <a:pPr/>
              <a:t>26</a:t>
            </a:fld>
            <a:endParaRPr lang="en-US" sz="1400" b="0"/>
          </a:p>
        </p:txBody>
      </p:sp>
      <p:sp>
        <p:nvSpPr>
          <p:cNvPr id="28676" name="Rectangle 2"/>
          <p:cNvSpPr>
            <a:spLocks noGrp="1" noChangeArrowheads="1"/>
          </p:cNvSpPr>
          <p:nvPr>
            <p:ph type="title"/>
          </p:nvPr>
        </p:nvSpPr>
        <p:spPr>
          <a:xfrm>
            <a:off x="684213" y="115888"/>
            <a:ext cx="7772400" cy="1049337"/>
          </a:xfrm>
        </p:spPr>
        <p:txBody>
          <a:bodyPr/>
          <a:lstStyle/>
          <a:p>
            <a:r>
              <a:rPr lang="en-US">
                <a:latin typeface="Arial Narrow" charset="0"/>
              </a:rPr>
              <a:t>Multiport-memory binding</a:t>
            </a:r>
          </a:p>
        </p:txBody>
      </p:sp>
      <p:sp>
        <p:nvSpPr>
          <p:cNvPr id="28677" name="Rectangle 3"/>
          <p:cNvSpPr>
            <a:spLocks noGrp="1" noChangeArrowheads="1"/>
          </p:cNvSpPr>
          <p:nvPr>
            <p:ph type="body" idx="1"/>
          </p:nvPr>
        </p:nvSpPr>
        <p:spPr>
          <a:xfrm>
            <a:off x="338138" y="1063625"/>
            <a:ext cx="8805862" cy="4940300"/>
          </a:xfrm>
        </p:spPr>
        <p:txBody>
          <a:bodyPr/>
          <a:lstStyle/>
          <a:p>
            <a:r>
              <a:rPr lang="en-US">
                <a:latin typeface="Arial Narrow" charset="0"/>
              </a:rPr>
              <a:t>Find </a:t>
            </a:r>
            <a:r>
              <a:rPr lang="en-US" i="1">
                <a:latin typeface="Arial Narrow" charset="0"/>
              </a:rPr>
              <a:t>minimum number</a:t>
            </a:r>
            <a:r>
              <a:rPr lang="en-US">
                <a:latin typeface="Arial Narrow" charset="0"/>
              </a:rPr>
              <a:t> of ports to access the required number of variables</a:t>
            </a:r>
          </a:p>
          <a:p>
            <a:r>
              <a:rPr lang="en-US">
                <a:latin typeface="Arial Narrow" charset="0"/>
              </a:rPr>
              <a:t>Variables use the same port:</a:t>
            </a:r>
          </a:p>
          <a:p>
            <a:pPr lvl="1"/>
            <a:r>
              <a:rPr lang="en-US">
                <a:latin typeface="Arial Narrow" charset="0"/>
              </a:rPr>
              <a:t>Port compatibility/conflict</a:t>
            </a:r>
          </a:p>
          <a:p>
            <a:pPr lvl="1"/>
            <a:r>
              <a:rPr lang="en-US">
                <a:latin typeface="Arial Narrow" charset="0"/>
              </a:rPr>
              <a:t>Similar to resource binding</a:t>
            </a:r>
          </a:p>
          <a:p>
            <a:r>
              <a:rPr lang="en-US">
                <a:latin typeface="Arial Narrow" charset="0"/>
              </a:rPr>
              <a:t>Variables can use any port:</a:t>
            </a:r>
          </a:p>
          <a:p>
            <a:pPr lvl="1"/>
            <a:r>
              <a:rPr lang="en-US">
                <a:latin typeface="Arial Narrow" charset="0"/>
              </a:rPr>
              <a:t>Decision variable </a:t>
            </a:r>
            <a:r>
              <a:rPr lang="en-US">
                <a:solidFill>
                  <a:schemeClr val="bg2"/>
                </a:solidFill>
                <a:latin typeface="Arial Narrow" charset="0"/>
              </a:rPr>
              <a:t>x</a:t>
            </a:r>
            <a:r>
              <a:rPr lang="en-US" b="0" i="1" baseline="-14000">
                <a:solidFill>
                  <a:schemeClr val="bg2"/>
                </a:solidFill>
                <a:latin typeface="Arial Narrow" charset="0"/>
              </a:rPr>
              <a:t>il</a:t>
            </a:r>
            <a:r>
              <a:rPr lang="en-US">
                <a:latin typeface="Arial Narrow" charset="0"/>
              </a:rPr>
              <a:t> id TRUE when variable </a:t>
            </a:r>
            <a:r>
              <a:rPr lang="en-US" i="1">
                <a:latin typeface="Arial Narrow" charset="0"/>
                <a:cs typeface="Arial" charset="0"/>
              </a:rPr>
              <a:t>i</a:t>
            </a:r>
            <a:r>
              <a:rPr lang="en-US">
                <a:latin typeface="Arial Narrow" charset="0"/>
              </a:rPr>
              <a:t> is accessed is step </a:t>
            </a:r>
            <a:r>
              <a:rPr lang="en-US" i="1">
                <a:solidFill>
                  <a:schemeClr val="bg2"/>
                </a:solidFill>
                <a:latin typeface="Arial Narrow" charset="0"/>
              </a:rPr>
              <a:t>l</a:t>
            </a:r>
            <a:endParaRPr lang="en-US">
              <a:solidFill>
                <a:schemeClr val="bg2"/>
              </a:solidFill>
              <a:latin typeface="Arial Narrow" charset="0"/>
            </a:endParaRPr>
          </a:p>
          <a:p>
            <a:pPr lvl="1"/>
            <a:r>
              <a:rPr lang="en-US">
                <a:latin typeface="Arial Narrow" charset="0"/>
              </a:rPr>
              <a:t>Optimum:   </a:t>
            </a:r>
            <a:r>
              <a:rPr lang="en-US">
                <a:solidFill>
                  <a:schemeClr val="bg2"/>
                </a:solidFill>
                <a:latin typeface="Arial Narrow" charset="0"/>
              </a:rPr>
              <a:t>max   </a:t>
            </a:r>
            <a:r>
              <a:rPr lang="en-US">
                <a:solidFill>
                  <a:schemeClr val="bg2"/>
                </a:solidFill>
                <a:latin typeface="Arial Narrow" charset="0"/>
                <a:cs typeface="Arial" charset="0"/>
              </a:rPr>
              <a:t>∑ </a:t>
            </a:r>
            <a:r>
              <a:rPr lang="en-US" baseline="-25000">
                <a:solidFill>
                  <a:schemeClr val="bg2"/>
                </a:solidFill>
                <a:latin typeface="Arial Narrow" charset="0"/>
                <a:cs typeface="Arial" charset="0"/>
              </a:rPr>
              <a:t>j=1..nvar</a:t>
            </a:r>
            <a:r>
              <a:rPr lang="en-US">
                <a:solidFill>
                  <a:schemeClr val="bg2"/>
                </a:solidFill>
                <a:latin typeface="Arial Narrow" charset="0"/>
                <a:cs typeface="Arial" charset="0"/>
              </a:rPr>
              <a:t> </a:t>
            </a:r>
            <a:r>
              <a:rPr lang="en-US">
                <a:solidFill>
                  <a:schemeClr val="bg2"/>
                </a:solidFill>
                <a:latin typeface="Arial Narrow" charset="0"/>
              </a:rPr>
              <a:t>x</a:t>
            </a:r>
            <a:r>
              <a:rPr lang="en-US" b="0" i="1" baseline="-14000">
                <a:solidFill>
                  <a:schemeClr val="bg2"/>
                </a:solidFill>
                <a:latin typeface="Arial Narrow" charset="0"/>
              </a:rPr>
              <a:t>il     </a:t>
            </a:r>
            <a:r>
              <a:rPr lang="en-US" sz="2000" b="0" i="1">
                <a:solidFill>
                  <a:schemeClr val="bg2"/>
                </a:solidFill>
                <a:latin typeface="Arial Narrow" charset="0"/>
              </a:rPr>
              <a:t>s.t. 1</a:t>
            </a:r>
            <a:r>
              <a:rPr lang="en-US" b="0" i="1" baseline="-14000">
                <a:solidFill>
                  <a:schemeClr val="bg2"/>
                </a:solidFill>
                <a:latin typeface="Arial Narrow" charset="0"/>
              </a:rPr>
              <a:t> </a:t>
            </a:r>
            <a:r>
              <a:rPr lang="en-US" sz="1800" b="0">
                <a:solidFill>
                  <a:schemeClr val="bg2"/>
                </a:solidFill>
                <a:latin typeface="Arial Narrow" charset="0"/>
              </a:rPr>
              <a:t>≤ </a:t>
            </a:r>
            <a:r>
              <a:rPr lang="en-US" sz="1800" b="0" i="1">
                <a:solidFill>
                  <a:schemeClr val="bg2"/>
                </a:solidFill>
                <a:latin typeface="Arial Narrow" charset="0"/>
              </a:rPr>
              <a:t>l</a:t>
            </a:r>
            <a:r>
              <a:rPr lang="en-US" sz="1800" b="0">
                <a:solidFill>
                  <a:schemeClr val="bg2"/>
                </a:solidFill>
                <a:latin typeface="Arial Narrow" charset="0"/>
              </a:rPr>
              <a:t> ≤ </a:t>
            </a:r>
            <a:r>
              <a:rPr lang="el-GR" sz="1800" b="0">
                <a:solidFill>
                  <a:schemeClr val="bg2"/>
                </a:solidFill>
                <a:latin typeface="Lucida Grande" charset="0"/>
              </a:rPr>
              <a:t>λ</a:t>
            </a:r>
            <a:r>
              <a:rPr lang="en-US" sz="1800" b="0">
                <a:solidFill>
                  <a:schemeClr val="bg2"/>
                </a:solidFill>
                <a:latin typeface="Arial Narrow" charset="0"/>
              </a:rPr>
              <a:t> + 1</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969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2969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50CA004-C92D-C541-AD18-92B77F431F35}" type="slidenum">
              <a:rPr lang="en-US" sz="1400" b="0"/>
              <a:pPr/>
              <a:t>27</a:t>
            </a:fld>
            <a:endParaRPr lang="en-US" sz="1400" b="0"/>
          </a:p>
        </p:txBody>
      </p:sp>
      <p:sp>
        <p:nvSpPr>
          <p:cNvPr id="29700" name="Rectangle 2"/>
          <p:cNvSpPr>
            <a:spLocks noGrp="1" noChangeArrowheads="1"/>
          </p:cNvSpPr>
          <p:nvPr>
            <p:ph type="title"/>
          </p:nvPr>
        </p:nvSpPr>
        <p:spPr/>
        <p:txBody>
          <a:bodyPr/>
          <a:lstStyle/>
          <a:p>
            <a:r>
              <a:rPr lang="en-US">
                <a:latin typeface="Arial Narrow" charset="0"/>
              </a:rPr>
              <a:t>Multiport-memory binding</a:t>
            </a:r>
          </a:p>
        </p:txBody>
      </p:sp>
      <p:sp>
        <p:nvSpPr>
          <p:cNvPr id="29701" name="Rectangle 3"/>
          <p:cNvSpPr>
            <a:spLocks noGrp="1" noChangeArrowheads="1"/>
          </p:cNvSpPr>
          <p:nvPr>
            <p:ph type="body" idx="1"/>
          </p:nvPr>
        </p:nvSpPr>
        <p:spPr/>
        <p:txBody>
          <a:bodyPr/>
          <a:lstStyle/>
          <a:p>
            <a:r>
              <a:rPr lang="en-US">
                <a:latin typeface="Arial Narrow" charset="0"/>
              </a:rPr>
              <a:t>Find max number of variables to be stored through a fixed number of ports </a:t>
            </a:r>
            <a:r>
              <a:rPr lang="en-US">
                <a:solidFill>
                  <a:schemeClr val="tx2"/>
                </a:solidFill>
                <a:latin typeface="Arial Narrow" charset="0"/>
              </a:rPr>
              <a:t>a</a:t>
            </a:r>
          </a:p>
          <a:p>
            <a:pPr lvl="1"/>
            <a:r>
              <a:rPr lang="en-US">
                <a:latin typeface="Arial Narrow" charset="0"/>
              </a:rPr>
              <a:t>Boolean variables </a:t>
            </a:r>
            <a:r>
              <a:rPr lang="en-US">
                <a:solidFill>
                  <a:schemeClr val="tx2"/>
                </a:solidFill>
                <a:latin typeface="Arial Narrow" charset="0"/>
              </a:rPr>
              <a:t>{ </a:t>
            </a:r>
            <a:r>
              <a:rPr lang="en-US" i="1">
                <a:solidFill>
                  <a:schemeClr val="tx2"/>
                </a:solidFill>
                <a:latin typeface="Arial Narrow" charset="0"/>
              </a:rPr>
              <a:t>b</a:t>
            </a:r>
            <a:r>
              <a:rPr lang="en-US" b="0" i="1" baseline="-14000">
                <a:solidFill>
                  <a:schemeClr val="tx2"/>
                </a:solidFill>
                <a:latin typeface="Arial Narrow" charset="0"/>
              </a:rPr>
              <a:t>i</a:t>
            </a:r>
            <a:r>
              <a:rPr lang="en-US" i="1">
                <a:solidFill>
                  <a:schemeClr val="tx2"/>
                </a:solidFill>
                <a:latin typeface="Arial Narrow" charset="0"/>
              </a:rPr>
              <a:t>, i = 1, 2,…, n</a:t>
            </a:r>
            <a:r>
              <a:rPr lang="en-US" b="0" i="1" baseline="-14000">
                <a:solidFill>
                  <a:schemeClr val="tx2"/>
                </a:solidFill>
                <a:latin typeface="Arial Narrow" charset="0"/>
              </a:rPr>
              <a:t>var</a:t>
            </a:r>
            <a:r>
              <a:rPr lang="en-US">
                <a:solidFill>
                  <a:schemeClr val="tx2"/>
                </a:solidFill>
                <a:latin typeface="Arial Narrow" charset="0"/>
              </a:rPr>
              <a:t> }:</a:t>
            </a:r>
          </a:p>
          <a:p>
            <a:pPr lvl="2"/>
            <a:r>
              <a:rPr lang="en-US">
                <a:latin typeface="Arial Narrow" charset="0"/>
              </a:rPr>
              <a:t>Variable with </a:t>
            </a:r>
            <a:r>
              <a:rPr lang="en-US">
                <a:solidFill>
                  <a:schemeClr val="tx2"/>
                </a:solidFill>
                <a:latin typeface="Arial Narrow" charset="0"/>
              </a:rPr>
              <a:t>i=1</a:t>
            </a:r>
            <a:r>
              <a:rPr lang="en-US">
                <a:latin typeface="Arial Narrow" charset="0"/>
              </a:rPr>
              <a:t> will be</a:t>
            </a:r>
            <a:r>
              <a:rPr lang="en-US">
                <a:solidFill>
                  <a:schemeClr val="tx2"/>
                </a:solidFill>
                <a:latin typeface="Arial Narrow" charset="0"/>
              </a:rPr>
              <a:t> </a:t>
            </a:r>
            <a:r>
              <a:rPr lang="en-US">
                <a:latin typeface="Arial Narrow" charset="0"/>
              </a:rPr>
              <a:t>stored in array</a:t>
            </a:r>
          </a:p>
          <a:p>
            <a:pPr lvl="1">
              <a:buClr>
                <a:schemeClr val="tx1"/>
              </a:buClr>
              <a:buFont typeface="Monotype Sorts" charset="0"/>
              <a:buNone/>
            </a:pPr>
            <a:r>
              <a:rPr lang="en-US">
                <a:latin typeface="Arial Narrow" charset="0"/>
              </a:rPr>
              <a:t>  </a:t>
            </a:r>
            <a:r>
              <a:rPr lang="en-US">
                <a:solidFill>
                  <a:schemeClr val="bg2"/>
                </a:solidFill>
                <a:latin typeface="Arial Narrow" charset="0"/>
              </a:rPr>
              <a:t>max </a:t>
            </a:r>
            <a:r>
              <a:rPr lang="en-US">
                <a:solidFill>
                  <a:schemeClr val="bg2"/>
                </a:solidFill>
                <a:latin typeface="Arial Narrow" charset="0"/>
                <a:cs typeface="Arial" charset="0"/>
              </a:rPr>
              <a:t>∑</a:t>
            </a:r>
            <a:r>
              <a:rPr lang="en-US" i="1" baseline="-25000">
                <a:solidFill>
                  <a:schemeClr val="bg2"/>
                </a:solidFill>
                <a:latin typeface="Arial Narrow" charset="0"/>
                <a:cs typeface="Arial" charset="0"/>
              </a:rPr>
              <a:t>i=1</a:t>
            </a:r>
            <a:r>
              <a:rPr lang="en-US">
                <a:solidFill>
                  <a:schemeClr val="bg2"/>
                </a:solidFill>
                <a:latin typeface="Arial Narrow" charset="0"/>
              </a:rPr>
              <a:t>  </a:t>
            </a:r>
            <a:r>
              <a:rPr lang="en-US" i="1">
                <a:solidFill>
                  <a:schemeClr val="bg2"/>
                </a:solidFill>
                <a:latin typeface="Arial Narrow" charset="0"/>
              </a:rPr>
              <a:t>b</a:t>
            </a:r>
            <a:r>
              <a:rPr lang="en-US" b="0" i="1" baseline="-14000">
                <a:solidFill>
                  <a:schemeClr val="bg2"/>
                </a:solidFill>
                <a:latin typeface="Arial Narrow" charset="0"/>
              </a:rPr>
              <a:t>i</a:t>
            </a:r>
            <a:r>
              <a:rPr lang="en-US" b="0" i="1" baseline="-14000">
                <a:latin typeface="Arial Narrow" charset="0"/>
              </a:rPr>
              <a:t>   </a:t>
            </a:r>
            <a:r>
              <a:rPr lang="en-US">
                <a:latin typeface="Arial Narrow" charset="0"/>
              </a:rPr>
              <a:t>such that </a:t>
            </a:r>
          </a:p>
          <a:p>
            <a:pPr lvl="1">
              <a:buClr>
                <a:schemeClr val="tx1"/>
              </a:buClr>
              <a:buFont typeface="Monotype Sorts" charset="0"/>
              <a:buNone/>
            </a:pPr>
            <a:r>
              <a:rPr lang="en-US">
                <a:latin typeface="Arial Narrow" charset="0"/>
                <a:cs typeface="Arial" charset="0"/>
              </a:rPr>
              <a:t>  </a:t>
            </a:r>
            <a:r>
              <a:rPr lang="en-US">
                <a:solidFill>
                  <a:schemeClr val="bg2"/>
                </a:solidFill>
                <a:latin typeface="Arial Narrow" charset="0"/>
                <a:cs typeface="Arial" charset="0"/>
              </a:rPr>
              <a:t>∑</a:t>
            </a:r>
            <a:r>
              <a:rPr lang="en-US" i="1" baseline="-25000">
                <a:solidFill>
                  <a:schemeClr val="bg2"/>
                </a:solidFill>
                <a:latin typeface="Arial Narrow" charset="0"/>
                <a:cs typeface="Arial" charset="0"/>
              </a:rPr>
              <a:t>i=1</a:t>
            </a:r>
            <a:r>
              <a:rPr lang="en-US">
                <a:solidFill>
                  <a:schemeClr val="bg2"/>
                </a:solidFill>
                <a:latin typeface="Arial Narrow" charset="0"/>
              </a:rPr>
              <a:t> </a:t>
            </a:r>
            <a:r>
              <a:rPr lang="en-US" i="1">
                <a:solidFill>
                  <a:schemeClr val="bg2"/>
                </a:solidFill>
                <a:latin typeface="Arial Narrow" charset="0"/>
              </a:rPr>
              <a:t>b</a:t>
            </a:r>
            <a:r>
              <a:rPr lang="en-US" b="0" i="1" baseline="-14000">
                <a:solidFill>
                  <a:schemeClr val="bg2"/>
                </a:solidFill>
                <a:latin typeface="Arial Narrow" charset="0"/>
              </a:rPr>
              <a:t>i  </a:t>
            </a:r>
            <a:r>
              <a:rPr lang="en-US" i="1">
                <a:solidFill>
                  <a:schemeClr val="bg2"/>
                </a:solidFill>
                <a:latin typeface="Arial Narrow" charset="0"/>
              </a:rPr>
              <a:t>x</a:t>
            </a:r>
            <a:r>
              <a:rPr lang="en-US" i="1" baseline="-14000">
                <a:solidFill>
                  <a:schemeClr val="bg2"/>
                </a:solidFill>
                <a:latin typeface="Arial Narrow" charset="0"/>
              </a:rPr>
              <a:t>il </a:t>
            </a:r>
            <a:r>
              <a:rPr lang="en-US" i="1">
                <a:solidFill>
                  <a:schemeClr val="bg2"/>
                </a:solidFill>
                <a:latin typeface="Arial Narrow" charset="0"/>
                <a:cs typeface="Arial" charset="0"/>
              </a:rPr>
              <a:t>≤ a       l = 1,2,</a:t>
            </a:r>
            <a:r>
              <a:rPr lang="en-US" i="1">
                <a:solidFill>
                  <a:schemeClr val="bg2"/>
                </a:solidFill>
                <a:latin typeface="Arial" charset="0"/>
                <a:cs typeface="Arial" charset="0"/>
              </a:rPr>
              <a:t>…</a:t>
            </a:r>
            <a:r>
              <a:rPr lang="en-US" i="1">
                <a:solidFill>
                  <a:schemeClr val="bg2"/>
                </a:solidFill>
                <a:latin typeface="Arial Narrow" charset="0"/>
                <a:cs typeface="Arial" charset="0"/>
              </a:rPr>
              <a:t>,</a:t>
            </a:r>
            <a:r>
              <a:rPr lang="el-GR" i="1">
                <a:solidFill>
                  <a:schemeClr val="bg2"/>
                </a:solidFill>
                <a:latin typeface="Lucida Grande" charset="0"/>
                <a:cs typeface="Arial" charset="0"/>
              </a:rPr>
              <a:t>λ</a:t>
            </a:r>
            <a:r>
              <a:rPr lang="en-US" i="1">
                <a:solidFill>
                  <a:schemeClr val="bg2"/>
                </a:solidFill>
                <a:latin typeface="Arial Narrow" charset="0"/>
                <a:cs typeface="Arial" charset="0"/>
              </a:rPr>
              <a:t> + 1</a:t>
            </a:r>
            <a:endParaRPr lang="el-GR">
              <a:solidFill>
                <a:schemeClr val="bg2"/>
              </a:solidFill>
              <a:latin typeface="Arial Narrow" charset="0"/>
              <a:cs typeface="Arial" charset="0"/>
            </a:endParaRPr>
          </a:p>
          <a:p>
            <a:pPr lvl="1">
              <a:buFont typeface="Monotype Sorts" charset="0"/>
              <a:buNone/>
            </a:pPr>
            <a:endParaRPr lang="en-US">
              <a:latin typeface="Arial Narrow" charset="0"/>
            </a:endParaRPr>
          </a:p>
        </p:txBody>
      </p:sp>
      <p:sp>
        <p:nvSpPr>
          <p:cNvPr id="29702" name="Text Box 4"/>
          <p:cNvSpPr txBox="1">
            <a:spLocks noChangeArrowheads="1"/>
          </p:cNvSpPr>
          <p:nvPr/>
        </p:nvSpPr>
        <p:spPr bwMode="auto">
          <a:xfrm>
            <a:off x="1547813" y="4437063"/>
            <a:ext cx="576262" cy="260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600" b="0" i="1" baseline="-25000">
              <a:latin typeface="Arial"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07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07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749E9B40-EFBA-434F-8B57-E7A321D918CB}" type="slidenum">
              <a:rPr lang="en-US" sz="1400" b="0"/>
              <a:pPr/>
              <a:t>28</a:t>
            </a:fld>
            <a:endParaRPr lang="en-US" sz="1400" b="0"/>
          </a:p>
        </p:txBody>
      </p:sp>
      <p:sp>
        <p:nvSpPr>
          <p:cNvPr id="30724" name="Rectangle 2"/>
          <p:cNvSpPr>
            <a:spLocks noGrp="1" noChangeArrowheads="1"/>
          </p:cNvSpPr>
          <p:nvPr>
            <p:ph type="title"/>
          </p:nvPr>
        </p:nvSpPr>
        <p:spPr>
          <a:xfrm>
            <a:off x="684213" y="0"/>
            <a:ext cx="7772400" cy="1143000"/>
          </a:xfrm>
        </p:spPr>
        <p:txBody>
          <a:bodyPr/>
          <a:lstStyle/>
          <a:p>
            <a:r>
              <a:rPr lang="en-US" sz="3300">
                <a:latin typeface="Arial Narrow" charset="0"/>
              </a:rPr>
              <a:t>Example</a:t>
            </a:r>
          </a:p>
        </p:txBody>
      </p:sp>
      <p:sp>
        <p:nvSpPr>
          <p:cNvPr id="30725" name="Rectangle 3"/>
          <p:cNvSpPr>
            <a:spLocks noGrp="1" noChangeArrowheads="1"/>
          </p:cNvSpPr>
          <p:nvPr>
            <p:ph type="body" idx="1"/>
          </p:nvPr>
        </p:nvSpPr>
        <p:spPr>
          <a:xfrm>
            <a:off x="827088" y="1412875"/>
            <a:ext cx="6838950" cy="4114800"/>
          </a:xfrm>
        </p:spPr>
        <p:txBody>
          <a:bodyPr/>
          <a:lstStyle/>
          <a:p>
            <a:pPr>
              <a:lnSpc>
                <a:spcPct val="80000"/>
              </a:lnSpc>
              <a:buFont typeface="Monotype Sorts" charset="0"/>
              <a:buNone/>
            </a:pPr>
            <a:r>
              <a:rPr lang="en-US" sz="1800" i="1" dirty="0">
                <a:latin typeface="Arial Narrow" charset="0"/>
              </a:rPr>
              <a:t>Time – step </a:t>
            </a:r>
            <a:r>
              <a:rPr lang="en-US" sz="1800" dirty="0">
                <a:latin typeface="Arial Narrow" charset="0"/>
              </a:rPr>
              <a:t>1</a:t>
            </a:r>
            <a:r>
              <a:rPr lang="en-US" sz="1800" i="1" dirty="0">
                <a:latin typeface="Arial Narrow" charset="0"/>
              </a:rPr>
              <a:t> : r</a:t>
            </a:r>
            <a:r>
              <a:rPr lang="en-US" sz="1800" i="1" baseline="-25000" dirty="0">
                <a:latin typeface="Arial Narrow" charset="0"/>
              </a:rPr>
              <a:t>3</a:t>
            </a:r>
            <a:r>
              <a:rPr lang="en-US" sz="1800" i="1" dirty="0">
                <a:latin typeface="Arial Narrow" charset="0"/>
              </a:rPr>
              <a:t> = r</a:t>
            </a:r>
            <a:r>
              <a:rPr lang="en-US" sz="1800" i="1" baseline="-25000" dirty="0">
                <a:latin typeface="Arial Narrow" charset="0"/>
              </a:rPr>
              <a:t>1</a:t>
            </a:r>
            <a:r>
              <a:rPr lang="en-US" sz="1800" i="1" dirty="0">
                <a:latin typeface="Arial Narrow" charset="0"/>
              </a:rPr>
              <a:t> + r</a:t>
            </a:r>
            <a:r>
              <a:rPr lang="en-US" sz="1800" i="1" baseline="-25000" dirty="0">
                <a:latin typeface="Arial Narrow" charset="0"/>
              </a:rPr>
              <a:t>2</a:t>
            </a:r>
            <a:r>
              <a:rPr lang="en-US" sz="1800" i="1" dirty="0">
                <a:latin typeface="Arial Narrow" charset="0"/>
              </a:rPr>
              <a:t> ; r</a:t>
            </a:r>
            <a:r>
              <a:rPr lang="en-US" sz="1800" i="1" baseline="-25000" dirty="0">
                <a:latin typeface="Arial Narrow" charset="0"/>
              </a:rPr>
              <a:t>12</a:t>
            </a:r>
            <a:r>
              <a:rPr lang="en-US" sz="1800" i="1" dirty="0">
                <a:latin typeface="Arial Narrow" charset="0"/>
              </a:rPr>
              <a:t> = r</a:t>
            </a:r>
            <a:r>
              <a:rPr lang="en-US" sz="1800" i="1" baseline="-25000" dirty="0">
                <a:latin typeface="Arial Narrow" charset="0"/>
              </a:rPr>
              <a:t>1</a:t>
            </a:r>
          </a:p>
          <a:p>
            <a:pPr>
              <a:lnSpc>
                <a:spcPct val="80000"/>
              </a:lnSpc>
              <a:buFont typeface="Monotype Sorts" charset="0"/>
              <a:buNone/>
            </a:pPr>
            <a:r>
              <a:rPr lang="en-US" sz="1800" i="1" dirty="0">
                <a:latin typeface="Arial Narrow" charset="0"/>
              </a:rPr>
              <a:t>Time – step </a:t>
            </a:r>
            <a:r>
              <a:rPr lang="en-US" sz="1800" dirty="0">
                <a:latin typeface="Arial Narrow" charset="0"/>
              </a:rPr>
              <a:t>2</a:t>
            </a:r>
            <a:r>
              <a:rPr lang="en-US" sz="1800" i="1" dirty="0">
                <a:latin typeface="Arial Narrow" charset="0"/>
              </a:rPr>
              <a:t> : r</a:t>
            </a:r>
            <a:r>
              <a:rPr lang="en-US" sz="1800" i="1" baseline="-25000" dirty="0">
                <a:latin typeface="Arial Narrow" charset="0"/>
              </a:rPr>
              <a:t>5</a:t>
            </a:r>
            <a:r>
              <a:rPr lang="en-US" sz="1800" i="1" dirty="0">
                <a:latin typeface="Arial Narrow" charset="0"/>
              </a:rPr>
              <a:t> = r</a:t>
            </a:r>
            <a:r>
              <a:rPr lang="en-US" sz="1800" i="1" baseline="-25000" dirty="0">
                <a:latin typeface="Arial Narrow" charset="0"/>
              </a:rPr>
              <a:t>3</a:t>
            </a:r>
            <a:r>
              <a:rPr lang="en-US" sz="1800" i="1" dirty="0">
                <a:latin typeface="Arial Narrow" charset="0"/>
              </a:rPr>
              <a:t> + r</a:t>
            </a:r>
            <a:r>
              <a:rPr lang="en-US" sz="1800" i="1" baseline="-25000" dirty="0">
                <a:latin typeface="Arial Narrow" charset="0"/>
              </a:rPr>
              <a:t>4</a:t>
            </a:r>
            <a:r>
              <a:rPr lang="en-US" sz="1800" i="1" dirty="0">
                <a:latin typeface="Arial Narrow" charset="0"/>
              </a:rPr>
              <a:t> ; r</a:t>
            </a:r>
            <a:r>
              <a:rPr lang="en-US" sz="1800" i="1" baseline="-25000" dirty="0">
                <a:latin typeface="Arial Narrow" charset="0"/>
              </a:rPr>
              <a:t>7</a:t>
            </a:r>
            <a:r>
              <a:rPr lang="en-US" sz="1800" i="1" dirty="0">
                <a:latin typeface="Arial Narrow" charset="0"/>
              </a:rPr>
              <a:t> = r</a:t>
            </a:r>
            <a:r>
              <a:rPr lang="en-US" sz="1800" i="1" baseline="-25000" dirty="0">
                <a:latin typeface="Arial Narrow" charset="0"/>
              </a:rPr>
              <a:t>3</a:t>
            </a:r>
            <a:r>
              <a:rPr lang="en-US" sz="1800" i="1" dirty="0">
                <a:latin typeface="Arial Narrow" charset="0"/>
              </a:rPr>
              <a:t> * r</a:t>
            </a:r>
            <a:r>
              <a:rPr lang="en-US" sz="1800" i="1" baseline="-25000" dirty="0">
                <a:latin typeface="Arial Narrow" charset="0"/>
              </a:rPr>
              <a:t>6</a:t>
            </a:r>
            <a:r>
              <a:rPr lang="en-US" sz="1800" i="1" dirty="0">
                <a:latin typeface="Arial Narrow" charset="0"/>
              </a:rPr>
              <a:t> ; r</a:t>
            </a:r>
            <a:r>
              <a:rPr lang="en-US" sz="1800" i="1" baseline="-25000" dirty="0">
                <a:latin typeface="Arial Narrow" charset="0"/>
              </a:rPr>
              <a:t>13</a:t>
            </a:r>
            <a:r>
              <a:rPr lang="en-US" sz="1800" i="1" dirty="0">
                <a:latin typeface="Arial Narrow" charset="0"/>
              </a:rPr>
              <a:t> = r</a:t>
            </a:r>
            <a:r>
              <a:rPr lang="en-US" sz="1800" i="1" baseline="-25000" dirty="0">
                <a:latin typeface="Arial Narrow" charset="0"/>
              </a:rPr>
              <a:t>3</a:t>
            </a:r>
          </a:p>
          <a:p>
            <a:pPr>
              <a:lnSpc>
                <a:spcPct val="80000"/>
              </a:lnSpc>
              <a:buFont typeface="Monotype Sorts" charset="0"/>
              <a:buNone/>
            </a:pPr>
            <a:r>
              <a:rPr lang="en-US" sz="1800" i="1" dirty="0">
                <a:latin typeface="Arial Narrow" charset="0"/>
              </a:rPr>
              <a:t>Time – step </a:t>
            </a:r>
            <a:r>
              <a:rPr lang="en-US" sz="1800" dirty="0">
                <a:latin typeface="Arial Narrow" charset="0"/>
              </a:rPr>
              <a:t>3</a:t>
            </a:r>
            <a:r>
              <a:rPr lang="en-US" sz="1800" i="1" dirty="0">
                <a:latin typeface="Arial Narrow" charset="0"/>
              </a:rPr>
              <a:t> : r</a:t>
            </a:r>
            <a:r>
              <a:rPr lang="en-US" sz="1800" i="1" baseline="-25000" dirty="0">
                <a:latin typeface="Arial Narrow" charset="0"/>
              </a:rPr>
              <a:t>8</a:t>
            </a:r>
            <a:r>
              <a:rPr lang="en-US" sz="1800" i="1" dirty="0">
                <a:latin typeface="Arial Narrow" charset="0"/>
              </a:rPr>
              <a:t> = r</a:t>
            </a:r>
            <a:r>
              <a:rPr lang="en-US" sz="1800" i="1" baseline="-25000" dirty="0">
                <a:latin typeface="Arial Narrow" charset="0"/>
              </a:rPr>
              <a:t>3</a:t>
            </a:r>
            <a:r>
              <a:rPr lang="en-US" sz="1800" i="1" dirty="0">
                <a:latin typeface="Arial Narrow" charset="0"/>
              </a:rPr>
              <a:t> + r</a:t>
            </a:r>
            <a:r>
              <a:rPr lang="en-US" sz="1800" i="1" baseline="-25000" dirty="0">
                <a:latin typeface="Arial Narrow" charset="0"/>
              </a:rPr>
              <a:t>5</a:t>
            </a:r>
            <a:r>
              <a:rPr lang="en-US" sz="1800" i="1" dirty="0">
                <a:latin typeface="Arial Narrow" charset="0"/>
              </a:rPr>
              <a:t> ; r</a:t>
            </a:r>
            <a:r>
              <a:rPr lang="en-US" sz="1800" i="1" baseline="-25000" dirty="0">
                <a:latin typeface="Arial Narrow" charset="0"/>
              </a:rPr>
              <a:t>9</a:t>
            </a:r>
            <a:r>
              <a:rPr lang="en-US" sz="1800" i="1" dirty="0">
                <a:latin typeface="Arial Narrow" charset="0"/>
              </a:rPr>
              <a:t> = r</a:t>
            </a:r>
            <a:r>
              <a:rPr lang="en-US" sz="1800" i="1" baseline="-25000" dirty="0">
                <a:latin typeface="Arial Narrow" charset="0"/>
              </a:rPr>
              <a:t>1</a:t>
            </a:r>
            <a:r>
              <a:rPr lang="en-US" sz="1800" i="1" dirty="0">
                <a:latin typeface="Arial Narrow" charset="0"/>
              </a:rPr>
              <a:t> + r</a:t>
            </a:r>
            <a:r>
              <a:rPr lang="en-US" sz="1800" i="1" baseline="-25000" dirty="0">
                <a:latin typeface="Arial Narrow" charset="0"/>
              </a:rPr>
              <a:t>7</a:t>
            </a:r>
            <a:r>
              <a:rPr lang="en-US" sz="1800" i="1" dirty="0">
                <a:latin typeface="Arial Narrow" charset="0"/>
              </a:rPr>
              <a:t> ; r</a:t>
            </a:r>
            <a:r>
              <a:rPr lang="en-US" sz="1800" i="1" baseline="-25000" dirty="0">
                <a:latin typeface="Arial Narrow" charset="0"/>
              </a:rPr>
              <a:t>11</a:t>
            </a:r>
            <a:r>
              <a:rPr lang="en-US" sz="1800" i="1" dirty="0">
                <a:latin typeface="Arial Narrow" charset="0"/>
              </a:rPr>
              <a:t> = r</a:t>
            </a:r>
            <a:r>
              <a:rPr lang="en-US" sz="1800" i="1" baseline="-25000" dirty="0">
                <a:latin typeface="Arial Narrow" charset="0"/>
              </a:rPr>
              <a:t>10</a:t>
            </a:r>
            <a:r>
              <a:rPr lang="en-US" sz="1800" i="1" dirty="0">
                <a:latin typeface="Arial Narrow" charset="0"/>
              </a:rPr>
              <a:t> / r</a:t>
            </a:r>
            <a:r>
              <a:rPr lang="en-US" sz="1800" i="1" baseline="-25000" dirty="0">
                <a:latin typeface="Arial Narrow" charset="0"/>
              </a:rPr>
              <a:t>5</a:t>
            </a:r>
          </a:p>
          <a:p>
            <a:pPr>
              <a:lnSpc>
                <a:spcPct val="80000"/>
              </a:lnSpc>
              <a:buFont typeface="Monotype Sorts" charset="0"/>
              <a:buNone/>
            </a:pPr>
            <a:r>
              <a:rPr lang="en-US" sz="1800" i="1" dirty="0">
                <a:latin typeface="Arial Narrow" charset="0"/>
              </a:rPr>
              <a:t>Time – step </a:t>
            </a:r>
            <a:r>
              <a:rPr lang="en-US" sz="1800" dirty="0">
                <a:latin typeface="Arial Narrow" charset="0"/>
              </a:rPr>
              <a:t>4</a:t>
            </a:r>
            <a:r>
              <a:rPr lang="en-US" sz="1800" i="1" dirty="0">
                <a:latin typeface="Arial Narrow" charset="0"/>
              </a:rPr>
              <a:t> : r</a:t>
            </a:r>
            <a:r>
              <a:rPr lang="en-US" sz="1800" i="1" baseline="-25000" dirty="0">
                <a:latin typeface="Arial Narrow" charset="0"/>
              </a:rPr>
              <a:t>14</a:t>
            </a:r>
            <a:r>
              <a:rPr lang="en-US" sz="1800" i="1" dirty="0">
                <a:latin typeface="Arial Narrow" charset="0"/>
              </a:rPr>
              <a:t> = r</a:t>
            </a:r>
            <a:r>
              <a:rPr lang="en-US" sz="1800" i="1" baseline="-25000" dirty="0">
                <a:latin typeface="Arial Narrow" charset="0"/>
              </a:rPr>
              <a:t>11</a:t>
            </a:r>
            <a:r>
              <a:rPr lang="en-US" sz="1800" i="1" dirty="0">
                <a:latin typeface="Arial Narrow" charset="0"/>
              </a:rPr>
              <a:t> </a:t>
            </a:r>
            <a:r>
              <a:rPr lang="en-US" sz="1800" i="1" dirty="0">
                <a:latin typeface="Arial" charset="0"/>
                <a:cs typeface="Arial" charset="0"/>
              </a:rPr>
              <a:t>&amp;</a:t>
            </a:r>
            <a:r>
              <a:rPr lang="en-US" sz="1800" i="1" dirty="0">
                <a:latin typeface="Arial Narrow" charset="0"/>
              </a:rPr>
              <a:t> r</a:t>
            </a:r>
            <a:r>
              <a:rPr lang="en-US" sz="1800" i="1" baseline="-25000" dirty="0">
                <a:latin typeface="Arial Narrow" charset="0"/>
              </a:rPr>
              <a:t>8</a:t>
            </a:r>
            <a:r>
              <a:rPr lang="en-US" sz="1800" i="1" dirty="0">
                <a:latin typeface="Arial Narrow" charset="0"/>
              </a:rPr>
              <a:t> ; r</a:t>
            </a:r>
            <a:r>
              <a:rPr lang="en-US" sz="1800" i="1" baseline="-25000" dirty="0">
                <a:latin typeface="Arial Narrow" charset="0"/>
              </a:rPr>
              <a:t>15</a:t>
            </a:r>
            <a:r>
              <a:rPr lang="en-US" sz="1800" i="1" dirty="0">
                <a:latin typeface="Arial Narrow" charset="0"/>
              </a:rPr>
              <a:t> = r</a:t>
            </a:r>
            <a:r>
              <a:rPr lang="en-US" sz="1800" i="1" baseline="-25000" dirty="0">
                <a:latin typeface="Arial Narrow" charset="0"/>
              </a:rPr>
              <a:t>12  </a:t>
            </a:r>
            <a:r>
              <a:rPr lang="en-US" sz="1800" i="1" dirty="0">
                <a:latin typeface="Arial Narrow" charset="0"/>
              </a:rPr>
              <a:t>|    r</a:t>
            </a:r>
            <a:r>
              <a:rPr lang="en-US" sz="1800" i="1" baseline="-25000" dirty="0">
                <a:latin typeface="Arial Narrow" charset="0"/>
              </a:rPr>
              <a:t>9</a:t>
            </a:r>
          </a:p>
          <a:p>
            <a:pPr>
              <a:lnSpc>
                <a:spcPct val="80000"/>
              </a:lnSpc>
              <a:buFont typeface="Monotype Sorts" charset="0"/>
              <a:buNone/>
            </a:pPr>
            <a:r>
              <a:rPr lang="en-US" sz="1800" i="1" dirty="0">
                <a:latin typeface="Arial Narrow" charset="0"/>
              </a:rPr>
              <a:t>Time – step </a:t>
            </a:r>
            <a:r>
              <a:rPr lang="en-US" sz="1800" dirty="0">
                <a:latin typeface="Arial Narrow" charset="0"/>
              </a:rPr>
              <a:t>5</a:t>
            </a:r>
            <a:r>
              <a:rPr lang="en-US" sz="1800" i="1" dirty="0">
                <a:latin typeface="Arial Narrow" charset="0"/>
              </a:rPr>
              <a:t> : r</a:t>
            </a:r>
            <a:r>
              <a:rPr lang="en-US" sz="1800" i="1" baseline="-25000" dirty="0">
                <a:latin typeface="Arial Narrow" charset="0"/>
              </a:rPr>
              <a:t>1</a:t>
            </a:r>
            <a:r>
              <a:rPr lang="en-US" sz="1800" i="1" dirty="0">
                <a:latin typeface="Arial Narrow" charset="0"/>
              </a:rPr>
              <a:t> = r</a:t>
            </a:r>
            <a:r>
              <a:rPr lang="en-US" sz="1800" i="1" baseline="-25000" dirty="0">
                <a:latin typeface="Arial Narrow" charset="0"/>
              </a:rPr>
              <a:t>11</a:t>
            </a:r>
            <a:r>
              <a:rPr lang="en-US" sz="1800" i="1" dirty="0">
                <a:latin typeface="Arial Narrow" charset="0"/>
              </a:rPr>
              <a:t> ; r</a:t>
            </a:r>
            <a:r>
              <a:rPr lang="en-US" sz="1800" i="1" baseline="-25000" dirty="0">
                <a:latin typeface="Arial Narrow" charset="0"/>
              </a:rPr>
              <a:t>2</a:t>
            </a:r>
            <a:r>
              <a:rPr lang="en-US" sz="1800" i="1" dirty="0">
                <a:latin typeface="Arial Narrow" charset="0"/>
              </a:rPr>
              <a:t> = r</a:t>
            </a:r>
            <a:r>
              <a:rPr lang="en-US" sz="1800" i="1" baseline="-25000" dirty="0">
                <a:latin typeface="Arial Narrow" charset="0"/>
              </a:rPr>
              <a:t>15</a:t>
            </a:r>
          </a:p>
          <a:p>
            <a:pPr algn="ctr">
              <a:lnSpc>
                <a:spcPct val="80000"/>
              </a:lnSpc>
              <a:buFont typeface="Monotype Sorts" charset="0"/>
              <a:buNone/>
            </a:pPr>
            <a:endParaRPr lang="en-US" sz="1800" baseline="-25000" dirty="0">
              <a:latin typeface="Arial Narrow" charset="0"/>
            </a:endParaRPr>
          </a:p>
          <a:p>
            <a:pPr algn="ctr">
              <a:lnSpc>
                <a:spcPct val="80000"/>
              </a:lnSpc>
              <a:buFont typeface="Monotype Sorts" charset="0"/>
              <a:buNone/>
            </a:pPr>
            <a:endParaRPr lang="en-US" sz="1800" baseline="-25000" dirty="0">
              <a:latin typeface="Arial Narrow" charset="0"/>
            </a:endParaRPr>
          </a:p>
          <a:p>
            <a:pPr algn="ctr">
              <a:lnSpc>
                <a:spcPct val="80000"/>
              </a:lnSpc>
              <a:buFont typeface="Monotype Sorts" charset="0"/>
              <a:buNone/>
            </a:pPr>
            <a:r>
              <a:rPr lang="en-US" sz="1800">
                <a:latin typeface="Arial Narrow" charset="0"/>
              </a:rPr>
              <a:t>max </a:t>
            </a:r>
            <a:r>
              <a:rPr lang="en-US" sz="1800">
                <a:latin typeface="Arial Narrow" charset="0"/>
                <a:cs typeface="Arial" charset="0"/>
              </a:rPr>
              <a:t>∑ </a:t>
            </a:r>
            <a:r>
              <a:rPr lang="en-US" sz="1800" i="1" baseline="-25000">
                <a:latin typeface="Arial Narrow" charset="0"/>
                <a:cs typeface="Arial" charset="0"/>
              </a:rPr>
              <a:t>i</a:t>
            </a:r>
            <a:r>
              <a:rPr lang="en-US" sz="1800" baseline="-25000" dirty="0">
                <a:latin typeface="Arial Narrow" charset="0"/>
                <a:cs typeface="Arial" charset="0"/>
              </a:rPr>
              <a:t>=1</a:t>
            </a:r>
            <a:r>
              <a:rPr lang="en-US" sz="1800" dirty="0">
                <a:latin typeface="Arial Narrow" charset="0"/>
                <a:cs typeface="Arial" charset="0"/>
              </a:rPr>
              <a:t>  b</a:t>
            </a:r>
            <a:r>
              <a:rPr lang="en-US" sz="1800" i="1" baseline="-25000" dirty="0">
                <a:latin typeface="Arial Narrow" charset="0"/>
                <a:cs typeface="Arial" charset="0"/>
              </a:rPr>
              <a:t>i</a:t>
            </a:r>
            <a:r>
              <a:rPr lang="en-US" sz="1800" dirty="0">
                <a:latin typeface="Arial Narrow" charset="0"/>
                <a:cs typeface="Arial" charset="0"/>
              </a:rPr>
              <a:t>  such that</a:t>
            </a:r>
          </a:p>
          <a:p>
            <a:pPr algn="ctr">
              <a:lnSpc>
                <a:spcPct val="80000"/>
              </a:lnSpc>
              <a:buFont typeface="Monotype Sorts" charset="0"/>
              <a:buNone/>
            </a:pPr>
            <a:endParaRPr lang="en-US" sz="1800" dirty="0">
              <a:latin typeface="Arial Narrow" charset="0"/>
              <a:cs typeface="Arial" charset="0"/>
            </a:endParaRPr>
          </a:p>
          <a:p>
            <a:pPr algn="r">
              <a:lnSpc>
                <a:spcPct val="80000"/>
              </a:lnSpc>
              <a:buFont typeface="Monotype Sorts" charset="0"/>
              <a:buNone/>
            </a:pPr>
            <a:r>
              <a:rPr lang="en-US" sz="1800" dirty="0">
                <a:latin typeface="Arial Narrow" charset="0"/>
                <a:cs typeface="Arial" charset="0"/>
              </a:rPr>
              <a:t>b</a:t>
            </a:r>
            <a:r>
              <a:rPr lang="en-US" sz="1800" baseline="-25000" dirty="0">
                <a:latin typeface="Arial Narrow" charset="0"/>
                <a:cs typeface="Arial" charset="0"/>
              </a:rPr>
              <a:t>1</a:t>
            </a:r>
            <a:r>
              <a:rPr lang="en-US" sz="1800" dirty="0">
                <a:latin typeface="Arial Narrow" charset="0"/>
                <a:cs typeface="Arial" charset="0"/>
              </a:rPr>
              <a:t> + b</a:t>
            </a:r>
            <a:r>
              <a:rPr lang="en-US" sz="1800" baseline="-25000" dirty="0">
                <a:latin typeface="Arial Narrow" charset="0"/>
                <a:cs typeface="Arial" charset="0"/>
              </a:rPr>
              <a:t>2</a:t>
            </a:r>
            <a:r>
              <a:rPr lang="en-US" sz="1800" dirty="0">
                <a:latin typeface="Arial Narrow" charset="0"/>
                <a:cs typeface="Arial" charset="0"/>
              </a:rPr>
              <a:t> + b</a:t>
            </a:r>
            <a:r>
              <a:rPr lang="en-US" sz="1800" baseline="-25000" dirty="0">
                <a:latin typeface="Arial Narrow" charset="0"/>
                <a:cs typeface="Arial" charset="0"/>
              </a:rPr>
              <a:t>3</a:t>
            </a:r>
            <a:r>
              <a:rPr lang="en-US" sz="1800" dirty="0">
                <a:latin typeface="Arial Narrow" charset="0"/>
                <a:cs typeface="Arial" charset="0"/>
              </a:rPr>
              <a:t> + b</a:t>
            </a:r>
            <a:r>
              <a:rPr lang="en-US" sz="1800" baseline="-25000" dirty="0">
                <a:latin typeface="Arial Narrow" charset="0"/>
                <a:cs typeface="Arial" charset="0"/>
              </a:rPr>
              <a:t>12</a:t>
            </a:r>
            <a:r>
              <a:rPr lang="en-US" sz="1800" dirty="0">
                <a:latin typeface="Arial Narrow" charset="0"/>
                <a:cs typeface="Arial" charset="0"/>
              </a:rPr>
              <a:t> ≤ a</a:t>
            </a:r>
          </a:p>
          <a:p>
            <a:pPr algn="r">
              <a:lnSpc>
                <a:spcPct val="80000"/>
              </a:lnSpc>
              <a:buFont typeface="Monotype Sorts" charset="0"/>
              <a:buNone/>
            </a:pPr>
            <a:r>
              <a:rPr lang="en-US" sz="1800" dirty="0">
                <a:latin typeface="Arial Narrow" charset="0"/>
                <a:cs typeface="Arial" charset="0"/>
              </a:rPr>
              <a:t>b</a:t>
            </a:r>
            <a:r>
              <a:rPr lang="en-US" sz="1800" baseline="-25000" dirty="0">
                <a:latin typeface="Arial Narrow" charset="0"/>
                <a:cs typeface="Arial" charset="0"/>
              </a:rPr>
              <a:t>3</a:t>
            </a:r>
            <a:r>
              <a:rPr lang="en-US" sz="1800" dirty="0">
                <a:latin typeface="Arial Narrow" charset="0"/>
                <a:cs typeface="Arial" charset="0"/>
              </a:rPr>
              <a:t> + b</a:t>
            </a:r>
            <a:r>
              <a:rPr lang="en-US" sz="1800" baseline="-25000" dirty="0">
                <a:latin typeface="Arial Narrow" charset="0"/>
                <a:cs typeface="Arial" charset="0"/>
              </a:rPr>
              <a:t>4</a:t>
            </a:r>
            <a:r>
              <a:rPr lang="en-US" sz="1800" dirty="0">
                <a:latin typeface="Arial Narrow" charset="0"/>
                <a:cs typeface="Arial" charset="0"/>
              </a:rPr>
              <a:t> + b</a:t>
            </a:r>
            <a:r>
              <a:rPr lang="en-US" sz="1800" baseline="-25000" dirty="0">
                <a:latin typeface="Arial Narrow" charset="0"/>
                <a:cs typeface="Arial" charset="0"/>
              </a:rPr>
              <a:t>5</a:t>
            </a:r>
            <a:r>
              <a:rPr lang="en-US" sz="1800" dirty="0">
                <a:latin typeface="Arial Narrow" charset="0"/>
                <a:cs typeface="Arial" charset="0"/>
              </a:rPr>
              <a:t> + b</a:t>
            </a:r>
            <a:r>
              <a:rPr lang="en-US" sz="1800" baseline="-25000" dirty="0">
                <a:latin typeface="Arial Narrow" charset="0"/>
                <a:cs typeface="Arial" charset="0"/>
              </a:rPr>
              <a:t>6</a:t>
            </a:r>
            <a:r>
              <a:rPr lang="en-US" sz="1800" dirty="0">
                <a:latin typeface="Arial Narrow" charset="0"/>
                <a:cs typeface="Arial" charset="0"/>
              </a:rPr>
              <a:t> + b</a:t>
            </a:r>
            <a:r>
              <a:rPr lang="en-US" sz="1800" baseline="-25000" dirty="0">
                <a:latin typeface="Arial Narrow" charset="0"/>
                <a:cs typeface="Arial" charset="0"/>
              </a:rPr>
              <a:t>7</a:t>
            </a:r>
            <a:r>
              <a:rPr lang="en-US" sz="1800" dirty="0">
                <a:latin typeface="Arial Narrow" charset="0"/>
                <a:cs typeface="Arial" charset="0"/>
              </a:rPr>
              <a:t> + b</a:t>
            </a:r>
            <a:r>
              <a:rPr lang="en-US" sz="1800" baseline="-25000" dirty="0">
                <a:latin typeface="Arial Narrow" charset="0"/>
                <a:cs typeface="Arial" charset="0"/>
              </a:rPr>
              <a:t>13</a:t>
            </a:r>
            <a:r>
              <a:rPr lang="en-US" sz="1800" dirty="0">
                <a:latin typeface="Arial Narrow" charset="0"/>
                <a:cs typeface="Arial" charset="0"/>
              </a:rPr>
              <a:t> ≤ a</a:t>
            </a:r>
          </a:p>
          <a:p>
            <a:pPr algn="r">
              <a:lnSpc>
                <a:spcPct val="80000"/>
              </a:lnSpc>
              <a:buFont typeface="Monotype Sorts" charset="0"/>
              <a:buNone/>
            </a:pPr>
            <a:r>
              <a:rPr lang="en-US" sz="1800" dirty="0">
                <a:latin typeface="Arial Narrow" charset="0"/>
                <a:cs typeface="Arial" charset="0"/>
              </a:rPr>
              <a:t>b</a:t>
            </a:r>
            <a:r>
              <a:rPr lang="en-US" sz="1800" baseline="-25000" dirty="0">
                <a:latin typeface="Arial Narrow" charset="0"/>
                <a:cs typeface="Arial" charset="0"/>
              </a:rPr>
              <a:t>1</a:t>
            </a:r>
            <a:r>
              <a:rPr lang="en-US" sz="1800" dirty="0">
                <a:latin typeface="Arial Narrow" charset="0"/>
                <a:cs typeface="Arial" charset="0"/>
              </a:rPr>
              <a:t> + b</a:t>
            </a:r>
            <a:r>
              <a:rPr lang="en-US" sz="1800" baseline="-25000" dirty="0">
                <a:latin typeface="Arial Narrow" charset="0"/>
                <a:cs typeface="Arial" charset="0"/>
              </a:rPr>
              <a:t>3</a:t>
            </a:r>
            <a:r>
              <a:rPr lang="en-US" sz="1800" dirty="0">
                <a:latin typeface="Arial Narrow" charset="0"/>
                <a:cs typeface="Arial" charset="0"/>
              </a:rPr>
              <a:t> + b</a:t>
            </a:r>
            <a:r>
              <a:rPr lang="en-US" sz="1800" baseline="-25000" dirty="0">
                <a:latin typeface="Arial Narrow" charset="0"/>
                <a:cs typeface="Arial" charset="0"/>
              </a:rPr>
              <a:t>5</a:t>
            </a:r>
            <a:r>
              <a:rPr lang="en-US" sz="1800" dirty="0">
                <a:latin typeface="Arial Narrow" charset="0"/>
                <a:cs typeface="Arial" charset="0"/>
              </a:rPr>
              <a:t> + b</a:t>
            </a:r>
            <a:r>
              <a:rPr lang="en-US" sz="1800" baseline="-25000" dirty="0">
                <a:latin typeface="Arial Narrow" charset="0"/>
                <a:cs typeface="Arial" charset="0"/>
              </a:rPr>
              <a:t>7</a:t>
            </a:r>
            <a:r>
              <a:rPr lang="en-US" sz="1800" dirty="0">
                <a:latin typeface="Arial Narrow" charset="0"/>
                <a:cs typeface="Arial" charset="0"/>
              </a:rPr>
              <a:t> + b</a:t>
            </a:r>
            <a:r>
              <a:rPr lang="en-US" sz="1800" baseline="-25000" dirty="0">
                <a:latin typeface="Arial Narrow" charset="0"/>
                <a:cs typeface="Arial" charset="0"/>
              </a:rPr>
              <a:t>8</a:t>
            </a:r>
            <a:r>
              <a:rPr lang="en-US" sz="1800" dirty="0">
                <a:latin typeface="Arial Narrow" charset="0"/>
                <a:cs typeface="Arial" charset="0"/>
              </a:rPr>
              <a:t> + b</a:t>
            </a:r>
            <a:r>
              <a:rPr lang="en-US" sz="1800" baseline="-25000" dirty="0">
                <a:latin typeface="Arial Narrow" charset="0"/>
                <a:cs typeface="Arial" charset="0"/>
              </a:rPr>
              <a:t>9</a:t>
            </a:r>
            <a:r>
              <a:rPr lang="en-US" sz="1800" dirty="0">
                <a:latin typeface="Arial Narrow" charset="0"/>
                <a:cs typeface="Arial" charset="0"/>
              </a:rPr>
              <a:t> + b</a:t>
            </a:r>
            <a:r>
              <a:rPr lang="en-US" sz="1800" baseline="-25000" dirty="0">
                <a:latin typeface="Arial Narrow" charset="0"/>
                <a:cs typeface="Arial" charset="0"/>
              </a:rPr>
              <a:t>10</a:t>
            </a:r>
            <a:r>
              <a:rPr lang="en-US" sz="1800" dirty="0">
                <a:latin typeface="Arial Narrow" charset="0"/>
                <a:cs typeface="Arial" charset="0"/>
              </a:rPr>
              <a:t> + b</a:t>
            </a:r>
            <a:r>
              <a:rPr lang="en-US" sz="1800" baseline="-25000" dirty="0">
                <a:latin typeface="Arial Narrow" charset="0"/>
                <a:cs typeface="Arial" charset="0"/>
              </a:rPr>
              <a:t>11</a:t>
            </a:r>
            <a:r>
              <a:rPr lang="en-US" sz="1800" dirty="0">
                <a:latin typeface="Arial Narrow" charset="0"/>
                <a:cs typeface="Arial" charset="0"/>
              </a:rPr>
              <a:t> ≤ a</a:t>
            </a:r>
          </a:p>
          <a:p>
            <a:pPr algn="r">
              <a:lnSpc>
                <a:spcPct val="80000"/>
              </a:lnSpc>
              <a:buFont typeface="Monotype Sorts" charset="0"/>
              <a:buNone/>
            </a:pPr>
            <a:r>
              <a:rPr lang="en-US" sz="1800" dirty="0">
                <a:latin typeface="Arial Narrow" charset="0"/>
                <a:cs typeface="Arial" charset="0"/>
              </a:rPr>
              <a:t>b</a:t>
            </a:r>
            <a:r>
              <a:rPr lang="en-US" sz="1800" baseline="-25000" dirty="0">
                <a:latin typeface="Arial Narrow" charset="0"/>
                <a:cs typeface="Arial" charset="0"/>
              </a:rPr>
              <a:t>8</a:t>
            </a:r>
            <a:r>
              <a:rPr lang="en-US" sz="1800" dirty="0">
                <a:latin typeface="Arial Narrow" charset="0"/>
                <a:cs typeface="Arial" charset="0"/>
              </a:rPr>
              <a:t> + b</a:t>
            </a:r>
            <a:r>
              <a:rPr lang="en-US" sz="1800" baseline="-25000" dirty="0">
                <a:latin typeface="Arial Narrow" charset="0"/>
                <a:cs typeface="Arial" charset="0"/>
              </a:rPr>
              <a:t>9</a:t>
            </a:r>
            <a:r>
              <a:rPr lang="en-US" sz="1800" dirty="0">
                <a:latin typeface="Arial Narrow" charset="0"/>
                <a:cs typeface="Arial" charset="0"/>
              </a:rPr>
              <a:t> + b</a:t>
            </a:r>
            <a:r>
              <a:rPr lang="en-US" sz="1800" baseline="-25000" dirty="0">
                <a:latin typeface="Arial Narrow" charset="0"/>
                <a:cs typeface="Arial" charset="0"/>
              </a:rPr>
              <a:t>11</a:t>
            </a:r>
            <a:r>
              <a:rPr lang="en-US" sz="1800" dirty="0">
                <a:latin typeface="Arial Narrow" charset="0"/>
                <a:cs typeface="Arial" charset="0"/>
              </a:rPr>
              <a:t> + b</a:t>
            </a:r>
            <a:r>
              <a:rPr lang="en-US" sz="1800" baseline="-25000" dirty="0">
                <a:latin typeface="Arial Narrow" charset="0"/>
                <a:cs typeface="Arial" charset="0"/>
              </a:rPr>
              <a:t>12</a:t>
            </a:r>
            <a:r>
              <a:rPr lang="en-US" sz="1800" dirty="0">
                <a:latin typeface="Arial Narrow" charset="0"/>
                <a:cs typeface="Arial" charset="0"/>
              </a:rPr>
              <a:t> + b</a:t>
            </a:r>
            <a:r>
              <a:rPr lang="en-US" sz="1800" baseline="-25000" dirty="0">
                <a:latin typeface="Arial Narrow" charset="0"/>
                <a:cs typeface="Arial" charset="0"/>
              </a:rPr>
              <a:t>14</a:t>
            </a:r>
            <a:r>
              <a:rPr lang="en-US" sz="1800" dirty="0">
                <a:latin typeface="Arial Narrow" charset="0"/>
                <a:cs typeface="Arial" charset="0"/>
              </a:rPr>
              <a:t> + b</a:t>
            </a:r>
            <a:r>
              <a:rPr lang="en-US" sz="1800" baseline="-25000" dirty="0">
                <a:latin typeface="Arial Narrow" charset="0"/>
                <a:cs typeface="Arial" charset="0"/>
              </a:rPr>
              <a:t>15</a:t>
            </a:r>
            <a:r>
              <a:rPr lang="en-US" sz="1800" dirty="0">
                <a:latin typeface="Arial Narrow" charset="0"/>
                <a:cs typeface="Arial" charset="0"/>
              </a:rPr>
              <a:t> ≤ a</a:t>
            </a:r>
          </a:p>
          <a:p>
            <a:pPr algn="r">
              <a:lnSpc>
                <a:spcPct val="80000"/>
              </a:lnSpc>
              <a:buFont typeface="Monotype Sorts" charset="0"/>
              <a:buNone/>
            </a:pPr>
            <a:r>
              <a:rPr lang="en-US" sz="1800" dirty="0">
                <a:latin typeface="Arial Narrow" charset="0"/>
                <a:cs typeface="Arial" charset="0"/>
              </a:rPr>
              <a:t>b</a:t>
            </a:r>
            <a:r>
              <a:rPr lang="en-US" sz="1800" baseline="-25000" dirty="0">
                <a:latin typeface="Arial Narrow" charset="0"/>
                <a:cs typeface="Arial" charset="0"/>
              </a:rPr>
              <a:t>1</a:t>
            </a:r>
            <a:r>
              <a:rPr lang="en-US" sz="1800" dirty="0">
                <a:latin typeface="Arial Narrow" charset="0"/>
                <a:cs typeface="Arial" charset="0"/>
              </a:rPr>
              <a:t> + b</a:t>
            </a:r>
            <a:r>
              <a:rPr lang="en-US" sz="1800" baseline="-25000" dirty="0">
                <a:latin typeface="Arial Narrow" charset="0"/>
                <a:cs typeface="Arial" charset="0"/>
              </a:rPr>
              <a:t>2</a:t>
            </a:r>
            <a:r>
              <a:rPr lang="en-US" sz="1800" dirty="0">
                <a:latin typeface="Arial Narrow" charset="0"/>
                <a:cs typeface="Arial" charset="0"/>
              </a:rPr>
              <a:t> + b</a:t>
            </a:r>
            <a:r>
              <a:rPr lang="en-US" sz="1800" baseline="-25000" dirty="0">
                <a:latin typeface="Arial Narrow" charset="0"/>
                <a:cs typeface="Arial" charset="0"/>
              </a:rPr>
              <a:t>14</a:t>
            </a:r>
            <a:r>
              <a:rPr lang="en-US" sz="1800" dirty="0">
                <a:latin typeface="Arial Narrow" charset="0"/>
                <a:cs typeface="Arial" charset="0"/>
              </a:rPr>
              <a:t> + b</a:t>
            </a:r>
            <a:r>
              <a:rPr lang="en-US" sz="1800" baseline="-25000" dirty="0">
                <a:latin typeface="Arial Narrow" charset="0"/>
                <a:cs typeface="Arial" charset="0"/>
              </a:rPr>
              <a:t>15</a:t>
            </a:r>
            <a:r>
              <a:rPr lang="en-US" sz="1800" dirty="0">
                <a:latin typeface="Arial Narrow" charset="0"/>
                <a:cs typeface="Arial" charset="0"/>
              </a:rPr>
              <a:t> ≤ a</a:t>
            </a:r>
          </a:p>
        </p:txBody>
      </p:sp>
      <p:sp>
        <p:nvSpPr>
          <p:cNvPr id="30726" name="Rectangle 5"/>
          <p:cNvSpPr>
            <a:spLocks noChangeArrowheads="1"/>
          </p:cNvSpPr>
          <p:nvPr/>
        </p:nvSpPr>
        <p:spPr bwMode="auto">
          <a:xfrm>
            <a:off x="3419475" y="3124200"/>
            <a:ext cx="865188"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400" b="0" dirty="0">
                <a:latin typeface="Arial" charset="0"/>
              </a:rPr>
              <a:t>15</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17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17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8491AD9-81C5-9D43-8737-F7C13D5A713E}" type="slidenum">
              <a:rPr lang="en-US" sz="1400" b="0"/>
              <a:pPr/>
              <a:t>29</a:t>
            </a:fld>
            <a:endParaRPr lang="en-US" sz="1400" b="0"/>
          </a:p>
        </p:txBody>
      </p:sp>
      <p:sp>
        <p:nvSpPr>
          <p:cNvPr id="31748" name="Rectangle 2"/>
          <p:cNvSpPr>
            <a:spLocks noGrp="1" noChangeArrowheads="1"/>
          </p:cNvSpPr>
          <p:nvPr>
            <p:ph type="title"/>
          </p:nvPr>
        </p:nvSpPr>
        <p:spPr/>
        <p:txBody>
          <a:bodyPr/>
          <a:lstStyle/>
          <a:p>
            <a:r>
              <a:rPr lang="en-US">
                <a:latin typeface="Arial Narrow" charset="0"/>
              </a:rPr>
              <a:t>Example</a:t>
            </a:r>
          </a:p>
        </p:txBody>
      </p:sp>
      <p:sp>
        <p:nvSpPr>
          <p:cNvPr id="31749" name="Rectangle 3"/>
          <p:cNvSpPr>
            <a:spLocks noGrp="1" noChangeArrowheads="1"/>
          </p:cNvSpPr>
          <p:nvPr>
            <p:ph type="body" idx="1"/>
          </p:nvPr>
        </p:nvSpPr>
        <p:spPr>
          <a:xfrm>
            <a:off x="228600" y="1103313"/>
            <a:ext cx="8915400" cy="4343400"/>
          </a:xfrm>
        </p:spPr>
        <p:txBody>
          <a:bodyPr/>
          <a:lstStyle/>
          <a:p>
            <a:r>
              <a:rPr lang="en-US">
                <a:latin typeface="Arial Narrow" charset="0"/>
              </a:rPr>
              <a:t>One port </a:t>
            </a:r>
            <a:r>
              <a:rPr lang="en-US" i="1">
                <a:solidFill>
                  <a:schemeClr val="tx2"/>
                </a:solidFill>
                <a:latin typeface="Arial Narrow" charset="0"/>
              </a:rPr>
              <a:t>a</a:t>
            </a:r>
            <a:r>
              <a:rPr lang="en-US">
                <a:solidFill>
                  <a:schemeClr val="tx2"/>
                </a:solidFill>
                <a:latin typeface="Arial Narrow" charset="0"/>
              </a:rPr>
              <a:t> = 1</a:t>
            </a:r>
            <a:r>
              <a:rPr lang="en-US">
                <a:latin typeface="Arial Narrow" charset="0"/>
              </a:rPr>
              <a:t>:</a:t>
            </a:r>
          </a:p>
          <a:p>
            <a:pPr lvl="1"/>
            <a:r>
              <a:rPr lang="en-US">
                <a:latin typeface="Arial Narrow" charset="0"/>
              </a:rPr>
              <a:t>{ </a:t>
            </a:r>
            <a:r>
              <a:rPr lang="en-US" i="1">
                <a:latin typeface="Arial Narrow" charset="0"/>
              </a:rPr>
              <a:t>b</a:t>
            </a:r>
            <a:r>
              <a:rPr lang="en-US" b="0" i="1" baseline="-14000">
                <a:latin typeface="Arial Narrow" charset="0"/>
              </a:rPr>
              <a:t>2 </a:t>
            </a:r>
            <a:r>
              <a:rPr lang="en-US" i="1">
                <a:latin typeface="Arial Narrow" charset="0"/>
              </a:rPr>
              <a:t>, b</a:t>
            </a:r>
            <a:r>
              <a:rPr lang="en-US" b="0" i="1" baseline="-14000">
                <a:latin typeface="Arial Narrow" charset="0"/>
              </a:rPr>
              <a:t>4 </a:t>
            </a:r>
            <a:r>
              <a:rPr lang="en-US" i="1">
                <a:latin typeface="Arial Narrow" charset="0"/>
              </a:rPr>
              <a:t>, b</a:t>
            </a:r>
            <a:r>
              <a:rPr lang="en-US" b="0" i="1" baseline="-14000">
                <a:latin typeface="Arial Narrow" charset="0"/>
              </a:rPr>
              <a:t>8</a:t>
            </a:r>
            <a:r>
              <a:rPr lang="en-US">
                <a:latin typeface="Arial Narrow" charset="0"/>
              </a:rPr>
              <a:t> } non-zero</a:t>
            </a:r>
          </a:p>
          <a:p>
            <a:pPr lvl="1"/>
            <a:r>
              <a:rPr lang="en-US">
                <a:latin typeface="Arial Narrow" charset="0"/>
              </a:rPr>
              <a:t>3 variables stored: </a:t>
            </a:r>
            <a:r>
              <a:rPr lang="en-US" i="1">
                <a:latin typeface="Arial Narrow" charset="0"/>
              </a:rPr>
              <a:t>v</a:t>
            </a:r>
            <a:r>
              <a:rPr lang="en-US" b="0" i="1" baseline="-14000">
                <a:latin typeface="Arial Narrow" charset="0"/>
              </a:rPr>
              <a:t>2 </a:t>
            </a:r>
            <a:r>
              <a:rPr lang="en-US" i="1">
                <a:latin typeface="Arial Narrow" charset="0"/>
              </a:rPr>
              <a:t>, v</a:t>
            </a:r>
            <a:r>
              <a:rPr lang="en-US" b="0" i="1" baseline="-14000">
                <a:latin typeface="Arial Narrow" charset="0"/>
              </a:rPr>
              <a:t>4 </a:t>
            </a:r>
            <a:r>
              <a:rPr lang="en-US" i="1">
                <a:latin typeface="Arial Narrow" charset="0"/>
              </a:rPr>
              <a:t>, v</a:t>
            </a:r>
            <a:r>
              <a:rPr lang="en-US" b="0" i="1" baseline="-14000">
                <a:latin typeface="Arial Narrow" charset="0"/>
              </a:rPr>
              <a:t>8</a:t>
            </a:r>
          </a:p>
          <a:p>
            <a:r>
              <a:rPr lang="en-US">
                <a:latin typeface="Arial Narrow" charset="0"/>
              </a:rPr>
              <a:t>Two ports </a:t>
            </a:r>
            <a:r>
              <a:rPr lang="en-US" i="1">
                <a:solidFill>
                  <a:schemeClr val="tx2"/>
                </a:solidFill>
                <a:latin typeface="Arial Narrow" charset="0"/>
              </a:rPr>
              <a:t>a</a:t>
            </a:r>
            <a:r>
              <a:rPr lang="en-US">
                <a:solidFill>
                  <a:schemeClr val="tx2"/>
                </a:solidFill>
                <a:latin typeface="Arial Narrow" charset="0"/>
              </a:rPr>
              <a:t> = 2</a:t>
            </a:r>
            <a:r>
              <a:rPr lang="en-US">
                <a:latin typeface="Arial Narrow" charset="0"/>
              </a:rPr>
              <a:t>:</a:t>
            </a:r>
          </a:p>
          <a:p>
            <a:pPr lvl="1"/>
            <a:r>
              <a:rPr lang="en-US">
                <a:latin typeface="Arial Narrow" charset="0"/>
              </a:rPr>
              <a:t>6 variables stored: </a:t>
            </a:r>
            <a:r>
              <a:rPr lang="en-US" i="1">
                <a:latin typeface="Arial Narrow" charset="0"/>
              </a:rPr>
              <a:t>v</a:t>
            </a:r>
            <a:r>
              <a:rPr lang="en-US" b="0" i="1" baseline="-14000">
                <a:latin typeface="Arial Narrow" charset="0"/>
              </a:rPr>
              <a:t>2 </a:t>
            </a:r>
            <a:r>
              <a:rPr lang="en-US" i="1">
                <a:latin typeface="Arial Narrow" charset="0"/>
              </a:rPr>
              <a:t>, v</a:t>
            </a:r>
            <a:r>
              <a:rPr lang="en-US" b="0" i="1" baseline="-14000">
                <a:latin typeface="Arial Narrow" charset="0"/>
              </a:rPr>
              <a:t>4 </a:t>
            </a:r>
            <a:r>
              <a:rPr lang="en-US" i="1">
                <a:latin typeface="Arial Narrow" charset="0"/>
              </a:rPr>
              <a:t>, v</a:t>
            </a:r>
            <a:r>
              <a:rPr lang="en-US" b="0" i="1" baseline="-14000">
                <a:latin typeface="Arial Narrow" charset="0"/>
              </a:rPr>
              <a:t>5 </a:t>
            </a:r>
            <a:r>
              <a:rPr lang="en-US" i="1">
                <a:latin typeface="Arial Narrow" charset="0"/>
              </a:rPr>
              <a:t>, v</a:t>
            </a:r>
            <a:r>
              <a:rPr lang="en-US" b="0" i="1" baseline="-14000">
                <a:latin typeface="Arial Narrow" charset="0"/>
              </a:rPr>
              <a:t>10 </a:t>
            </a:r>
            <a:r>
              <a:rPr lang="en-US" i="1">
                <a:latin typeface="Arial Narrow" charset="0"/>
              </a:rPr>
              <a:t>, v</a:t>
            </a:r>
            <a:r>
              <a:rPr lang="en-US" b="0" i="1" baseline="-14000">
                <a:latin typeface="Arial Narrow" charset="0"/>
              </a:rPr>
              <a:t>12</a:t>
            </a:r>
            <a:r>
              <a:rPr lang="en-US" i="1">
                <a:latin typeface="Arial Narrow" charset="0"/>
              </a:rPr>
              <a:t>, v</a:t>
            </a:r>
            <a:r>
              <a:rPr lang="en-US" b="0" i="1" baseline="-14000">
                <a:latin typeface="Arial Narrow" charset="0"/>
              </a:rPr>
              <a:t>14</a:t>
            </a:r>
          </a:p>
          <a:p>
            <a:r>
              <a:rPr lang="en-US">
                <a:latin typeface="Arial Narrow" charset="0"/>
              </a:rPr>
              <a:t>Three ports </a:t>
            </a:r>
            <a:r>
              <a:rPr lang="en-US" i="1">
                <a:solidFill>
                  <a:schemeClr val="tx2"/>
                </a:solidFill>
                <a:latin typeface="Arial Narrow" charset="0"/>
              </a:rPr>
              <a:t>a</a:t>
            </a:r>
            <a:r>
              <a:rPr lang="en-US">
                <a:solidFill>
                  <a:schemeClr val="tx2"/>
                </a:solidFill>
                <a:latin typeface="Arial Narrow" charset="0"/>
              </a:rPr>
              <a:t> = 3</a:t>
            </a:r>
            <a:r>
              <a:rPr lang="en-US">
                <a:latin typeface="Arial Narrow" charset="0"/>
              </a:rPr>
              <a:t>:</a:t>
            </a:r>
          </a:p>
          <a:p>
            <a:pPr lvl="1"/>
            <a:r>
              <a:rPr lang="en-US">
                <a:latin typeface="Arial Narrow" charset="0"/>
              </a:rPr>
              <a:t>9 variables stored: </a:t>
            </a:r>
            <a:r>
              <a:rPr lang="en-US" i="1">
                <a:latin typeface="Arial Narrow" charset="0"/>
              </a:rPr>
              <a:t>v</a:t>
            </a:r>
            <a:r>
              <a:rPr lang="en-US" i="1" baseline="-14000">
                <a:latin typeface="Arial Narrow" charset="0"/>
              </a:rPr>
              <a:t>1 </a:t>
            </a:r>
            <a:r>
              <a:rPr lang="en-US" i="1">
                <a:latin typeface="Arial Narrow" charset="0"/>
              </a:rPr>
              <a:t>, v</a:t>
            </a:r>
            <a:r>
              <a:rPr lang="en-US" i="1" baseline="-14000">
                <a:latin typeface="Arial Narrow" charset="0"/>
              </a:rPr>
              <a:t>2 </a:t>
            </a:r>
            <a:r>
              <a:rPr lang="en-US" i="1">
                <a:latin typeface="Arial Narrow" charset="0"/>
              </a:rPr>
              <a:t>, v</a:t>
            </a:r>
            <a:r>
              <a:rPr lang="en-US" i="1" baseline="-14000">
                <a:latin typeface="Arial Narrow" charset="0"/>
              </a:rPr>
              <a:t>4 </a:t>
            </a:r>
            <a:r>
              <a:rPr lang="en-US" i="1">
                <a:latin typeface="Arial Narrow" charset="0"/>
              </a:rPr>
              <a:t>, v</a:t>
            </a:r>
            <a:r>
              <a:rPr lang="en-US" i="1" baseline="-14000">
                <a:latin typeface="Arial Narrow" charset="0"/>
              </a:rPr>
              <a:t>6 </a:t>
            </a:r>
            <a:r>
              <a:rPr lang="en-US" i="1">
                <a:latin typeface="Arial Narrow" charset="0"/>
              </a:rPr>
              <a:t>, v</a:t>
            </a:r>
            <a:r>
              <a:rPr lang="en-US" i="1" baseline="-14000">
                <a:latin typeface="Arial Narrow" charset="0"/>
              </a:rPr>
              <a:t>8</a:t>
            </a:r>
            <a:r>
              <a:rPr lang="en-US" i="1" baseline="14000">
                <a:latin typeface="Arial Narrow" charset="0"/>
              </a:rPr>
              <a:t> </a:t>
            </a:r>
            <a:r>
              <a:rPr lang="en-US" i="1">
                <a:latin typeface="Arial Narrow" charset="0"/>
              </a:rPr>
              <a:t>, v</a:t>
            </a:r>
            <a:r>
              <a:rPr lang="en-US" i="1" baseline="-14000">
                <a:latin typeface="Arial Narrow" charset="0"/>
              </a:rPr>
              <a:t>10 </a:t>
            </a:r>
            <a:r>
              <a:rPr lang="en-US" i="1">
                <a:latin typeface="Arial Narrow" charset="0"/>
              </a:rPr>
              <a:t>, v</a:t>
            </a:r>
            <a:r>
              <a:rPr lang="en-US" i="1" baseline="-14000">
                <a:latin typeface="Arial Narrow" charset="0"/>
              </a:rPr>
              <a:t>12 </a:t>
            </a:r>
            <a:r>
              <a:rPr lang="en-US" i="1">
                <a:latin typeface="Arial Narrow" charset="0"/>
              </a:rPr>
              <a:t>, v</a:t>
            </a:r>
            <a:r>
              <a:rPr lang="en-US" i="1" baseline="-14000">
                <a:latin typeface="Arial Narrow" charset="0"/>
              </a:rPr>
              <a:t>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512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08263BE9-EAC7-5D40-8B59-98B90F0BD87B}" type="slidenum">
              <a:rPr lang="en-US" sz="1400" b="0"/>
              <a:pPr/>
              <a:t>3</a:t>
            </a:fld>
            <a:endParaRPr lang="en-US" sz="1400" b="0"/>
          </a:p>
        </p:txBody>
      </p:sp>
      <p:sp>
        <p:nvSpPr>
          <p:cNvPr id="5124" name="Rectangle 2"/>
          <p:cNvSpPr>
            <a:spLocks noGrp="1" noChangeArrowheads="1"/>
          </p:cNvSpPr>
          <p:nvPr>
            <p:ph type="title"/>
          </p:nvPr>
        </p:nvSpPr>
        <p:spPr/>
        <p:txBody>
          <a:bodyPr/>
          <a:lstStyle/>
          <a:p>
            <a:r>
              <a:rPr lang="en-US">
                <a:latin typeface="Arial Narrow" charset="0"/>
              </a:rPr>
              <a:t>Allocation and binding</a:t>
            </a:r>
          </a:p>
        </p:txBody>
      </p:sp>
      <p:sp>
        <p:nvSpPr>
          <p:cNvPr id="1358851" name="Rectangle 3"/>
          <p:cNvSpPr>
            <a:spLocks noGrp="1" noChangeArrowheads="1"/>
          </p:cNvSpPr>
          <p:nvPr>
            <p:ph type="body" idx="1"/>
          </p:nvPr>
        </p:nvSpPr>
        <p:spPr/>
        <p:txBody>
          <a:bodyPr/>
          <a:lstStyle/>
          <a:p>
            <a:pPr marL="342900" indent="-342900"/>
            <a:r>
              <a:rPr lang="en-US">
                <a:latin typeface="Arial Narrow" charset="0"/>
              </a:rPr>
              <a:t>Allocation:</a:t>
            </a:r>
          </a:p>
          <a:p>
            <a:pPr marL="742950" lvl="1" indent="-285750"/>
            <a:r>
              <a:rPr lang="en-US">
                <a:latin typeface="Arial Narrow" charset="0"/>
              </a:rPr>
              <a:t>Number of resources available</a:t>
            </a:r>
          </a:p>
          <a:p>
            <a:pPr marL="342900" indent="-342900"/>
            <a:r>
              <a:rPr lang="en-US">
                <a:latin typeface="Arial Narrow" charset="0"/>
              </a:rPr>
              <a:t>Binding:</a:t>
            </a:r>
          </a:p>
          <a:p>
            <a:pPr marL="742950" lvl="1" indent="-285750"/>
            <a:r>
              <a:rPr lang="en-US">
                <a:latin typeface="Arial Narrow" charset="0"/>
              </a:rPr>
              <a:t>Relation between operations and resources</a:t>
            </a:r>
            <a:endParaRPr lang="en-US" sz="1800">
              <a:latin typeface="Arial Narrow" charset="0"/>
            </a:endParaRPr>
          </a:p>
          <a:p>
            <a:pPr marL="342900" indent="-342900"/>
            <a:r>
              <a:rPr lang="en-US">
                <a:latin typeface="Arial Narrow" charset="0"/>
              </a:rPr>
              <a:t>Sharing:</a:t>
            </a:r>
          </a:p>
          <a:p>
            <a:pPr marL="742950" lvl="1" indent="-285750"/>
            <a:r>
              <a:rPr lang="en-US">
                <a:latin typeface="Arial Narrow" charset="0"/>
              </a:rPr>
              <a:t>Many-to-one relation</a:t>
            </a:r>
            <a:endParaRPr lang="en-US" sz="1800">
              <a:latin typeface="Arial Narrow" charset="0"/>
            </a:endParaRPr>
          </a:p>
          <a:p>
            <a:pPr marL="342900" indent="-342900"/>
            <a:r>
              <a:rPr lang="en-US">
                <a:latin typeface="Arial Narrow" charset="0"/>
              </a:rPr>
              <a:t>Optimum binding/sharing:</a:t>
            </a:r>
          </a:p>
          <a:p>
            <a:pPr marL="742950" lvl="1" indent="-285750"/>
            <a:r>
              <a:rPr lang="en-US">
                <a:latin typeface="Arial Narrow" charset="0"/>
              </a:rPr>
              <a:t>Minimize the resource usage</a:t>
            </a:r>
            <a:endParaRPr lang="en-US" sz="180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5885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58851">
                                            <p:txEl>
                                              <p:pRg st="3" end="3"/>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nodeType="clickEffect">
                                  <p:stCondLst>
                                    <p:cond delay="0"/>
                                  </p:stCondLst>
                                  <p:childTnLst>
                                    <p:set>
                                      <p:cBhvr>
                                        <p:cTn id="12" dur="1" fill="hold">
                                          <p:stCondLst>
                                            <p:cond delay="0"/>
                                          </p:stCondLst>
                                        </p:cTn>
                                        <p:tgtEl>
                                          <p:spTgt spid="1358851">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58851">
                                            <p:txEl>
                                              <p:pRg st="5" end="5"/>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358851">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58851">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27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2D92861-CAFC-B44A-8540-2241D503C377}" type="slidenum">
              <a:rPr lang="en-US" sz="1400" b="0"/>
              <a:pPr/>
              <a:t>30</a:t>
            </a:fld>
            <a:endParaRPr lang="en-US" sz="1400" b="0"/>
          </a:p>
        </p:txBody>
      </p:sp>
      <p:sp>
        <p:nvSpPr>
          <p:cNvPr id="32772" name="Rectangle 2"/>
          <p:cNvSpPr>
            <a:spLocks noGrp="1" noChangeArrowheads="1"/>
          </p:cNvSpPr>
          <p:nvPr>
            <p:ph type="title"/>
          </p:nvPr>
        </p:nvSpPr>
        <p:spPr/>
        <p:txBody>
          <a:bodyPr/>
          <a:lstStyle/>
          <a:p>
            <a:r>
              <a:rPr lang="en-US">
                <a:latin typeface="Arial Narrow" charset="0"/>
              </a:rPr>
              <a:t>Bus sharing and binding</a:t>
            </a:r>
          </a:p>
        </p:txBody>
      </p:sp>
      <p:sp>
        <p:nvSpPr>
          <p:cNvPr id="1386499" name="Rectangle 3"/>
          <p:cNvSpPr>
            <a:spLocks noGrp="1" noChangeArrowheads="1"/>
          </p:cNvSpPr>
          <p:nvPr>
            <p:ph type="body" idx="1"/>
          </p:nvPr>
        </p:nvSpPr>
        <p:spPr>
          <a:xfrm>
            <a:off x="254000" y="1055688"/>
            <a:ext cx="8699500" cy="4821237"/>
          </a:xfrm>
        </p:spPr>
        <p:txBody>
          <a:bodyPr/>
          <a:lstStyle/>
          <a:p>
            <a:r>
              <a:rPr lang="en-US" dirty="0">
                <a:latin typeface="Arial Narrow" charset="0"/>
              </a:rPr>
              <a:t>Find the </a:t>
            </a:r>
            <a:r>
              <a:rPr lang="en-US" i="1" dirty="0">
                <a:latin typeface="Arial Narrow" charset="0"/>
              </a:rPr>
              <a:t>minimum number of busses</a:t>
            </a:r>
            <a:r>
              <a:rPr lang="en-US" dirty="0">
                <a:latin typeface="Arial Narrow" charset="0"/>
              </a:rPr>
              <a:t> to accommodate all data transfer</a:t>
            </a:r>
          </a:p>
          <a:p>
            <a:r>
              <a:rPr lang="en-US" dirty="0">
                <a:latin typeface="Arial Narrow" charset="0"/>
              </a:rPr>
              <a:t>Find the </a:t>
            </a:r>
            <a:r>
              <a:rPr lang="en-US" i="1" dirty="0">
                <a:latin typeface="Arial Narrow" charset="0"/>
              </a:rPr>
              <a:t>maximum number of data transfers</a:t>
            </a:r>
            <a:r>
              <a:rPr lang="en-US" dirty="0">
                <a:latin typeface="Arial Narrow" charset="0"/>
              </a:rPr>
              <a:t> for a fixed number of busses</a:t>
            </a:r>
          </a:p>
          <a:p>
            <a:r>
              <a:rPr lang="en-US" dirty="0">
                <a:latin typeface="Arial Narrow" charset="0"/>
              </a:rPr>
              <a:t>Similar to memory binding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8649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3864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379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4667305B-645C-1F42-BFE3-39E836A8DCC3}" type="slidenum">
              <a:rPr lang="en-US" sz="1400" b="0"/>
              <a:pPr/>
              <a:t>31</a:t>
            </a:fld>
            <a:endParaRPr lang="en-US" sz="1400" b="0"/>
          </a:p>
        </p:txBody>
      </p:sp>
      <p:sp>
        <p:nvSpPr>
          <p:cNvPr id="33796" name="Rectangle 2"/>
          <p:cNvSpPr>
            <a:spLocks noGrp="1" noChangeArrowheads="1"/>
          </p:cNvSpPr>
          <p:nvPr>
            <p:ph type="title"/>
          </p:nvPr>
        </p:nvSpPr>
        <p:spPr>
          <a:xfrm>
            <a:off x="684213" y="0"/>
            <a:ext cx="7772400" cy="1143000"/>
          </a:xfrm>
        </p:spPr>
        <p:txBody>
          <a:bodyPr/>
          <a:lstStyle/>
          <a:p>
            <a:r>
              <a:rPr lang="en-US">
                <a:latin typeface="Arial Narrow" charset="0"/>
              </a:rPr>
              <a:t>Example</a:t>
            </a:r>
            <a:endParaRPr lang="en-US" sz="2500">
              <a:latin typeface="Arial Narrow" charset="0"/>
            </a:endParaRPr>
          </a:p>
        </p:txBody>
      </p:sp>
      <p:sp>
        <p:nvSpPr>
          <p:cNvPr id="33797" name="Rectangle 3"/>
          <p:cNvSpPr>
            <a:spLocks noGrp="1" noChangeArrowheads="1"/>
          </p:cNvSpPr>
          <p:nvPr>
            <p:ph type="body" idx="1"/>
          </p:nvPr>
        </p:nvSpPr>
        <p:spPr>
          <a:xfrm>
            <a:off x="228600" y="4551363"/>
            <a:ext cx="8699500" cy="1735137"/>
          </a:xfrm>
        </p:spPr>
        <p:txBody>
          <a:bodyPr/>
          <a:lstStyle/>
          <a:p>
            <a:pPr>
              <a:lnSpc>
                <a:spcPct val="80000"/>
              </a:lnSpc>
            </a:pPr>
            <a:r>
              <a:rPr lang="en-US">
                <a:latin typeface="Arial Narrow" charset="0"/>
              </a:rPr>
              <a:t>One bus:</a:t>
            </a:r>
          </a:p>
          <a:p>
            <a:pPr lvl="1">
              <a:lnSpc>
                <a:spcPct val="80000"/>
              </a:lnSpc>
            </a:pPr>
            <a:r>
              <a:rPr lang="en-US">
                <a:latin typeface="Arial Narrow" charset="0"/>
              </a:rPr>
              <a:t>3 variables can be transferred</a:t>
            </a:r>
            <a:endParaRPr lang="en-US" sz="1800">
              <a:latin typeface="Arial Narrow" charset="0"/>
            </a:endParaRPr>
          </a:p>
          <a:p>
            <a:pPr>
              <a:lnSpc>
                <a:spcPct val="80000"/>
              </a:lnSpc>
            </a:pPr>
            <a:r>
              <a:rPr lang="en-US">
                <a:latin typeface="Arial Narrow" charset="0"/>
              </a:rPr>
              <a:t>Two busses:</a:t>
            </a:r>
          </a:p>
          <a:p>
            <a:pPr lvl="1">
              <a:lnSpc>
                <a:spcPct val="80000"/>
              </a:lnSpc>
            </a:pPr>
            <a:r>
              <a:rPr lang="en-US">
                <a:latin typeface="Arial Narrow" charset="0"/>
              </a:rPr>
              <a:t>All variables can be transferred</a:t>
            </a:r>
            <a:endParaRPr lang="en-US" sz="1800">
              <a:latin typeface="Arial Narrow" charset="0"/>
            </a:endParaRPr>
          </a:p>
        </p:txBody>
      </p:sp>
      <p:grpSp>
        <p:nvGrpSpPr>
          <p:cNvPr id="33798" name="Group 4"/>
          <p:cNvGrpSpPr>
            <a:grpSpLocks/>
          </p:cNvGrpSpPr>
          <p:nvPr/>
        </p:nvGrpSpPr>
        <p:grpSpPr bwMode="auto">
          <a:xfrm>
            <a:off x="395288" y="1196975"/>
            <a:ext cx="8064500" cy="3286125"/>
            <a:chOff x="340" y="1162"/>
            <a:chExt cx="4944" cy="1998"/>
          </a:xfrm>
        </p:grpSpPr>
        <p:grpSp>
          <p:nvGrpSpPr>
            <p:cNvPr id="33799" name="Group 5"/>
            <p:cNvGrpSpPr>
              <a:grpSpLocks/>
            </p:cNvGrpSpPr>
            <p:nvPr/>
          </p:nvGrpSpPr>
          <p:grpSpPr bwMode="auto">
            <a:xfrm>
              <a:off x="340" y="1162"/>
              <a:ext cx="2041" cy="1542"/>
              <a:chOff x="249" y="1026"/>
              <a:chExt cx="2041" cy="1542"/>
            </a:xfrm>
          </p:grpSpPr>
          <p:sp>
            <p:nvSpPr>
              <p:cNvPr id="33847" name="Line 6"/>
              <p:cNvSpPr>
                <a:spLocks noChangeShapeType="1"/>
              </p:cNvSpPr>
              <p:nvPr/>
            </p:nvSpPr>
            <p:spPr bwMode="auto">
              <a:xfrm>
                <a:off x="657" y="1026"/>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48" name="Line 7"/>
              <p:cNvSpPr>
                <a:spLocks noChangeShapeType="1"/>
              </p:cNvSpPr>
              <p:nvPr/>
            </p:nvSpPr>
            <p:spPr bwMode="auto">
              <a:xfrm>
                <a:off x="657" y="1434"/>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49" name="Line 8"/>
              <p:cNvSpPr>
                <a:spLocks noChangeShapeType="1"/>
              </p:cNvSpPr>
              <p:nvPr/>
            </p:nvSpPr>
            <p:spPr bwMode="auto">
              <a:xfrm>
                <a:off x="657" y="1843"/>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3850" name="Line 9"/>
              <p:cNvSpPr>
                <a:spLocks noChangeShapeType="1"/>
              </p:cNvSpPr>
              <p:nvPr/>
            </p:nvSpPr>
            <p:spPr bwMode="auto">
              <a:xfrm>
                <a:off x="657" y="2251"/>
                <a:ext cx="163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33851" name="Group 10"/>
              <p:cNvGrpSpPr>
                <a:grpSpLocks/>
              </p:cNvGrpSpPr>
              <p:nvPr/>
            </p:nvGrpSpPr>
            <p:grpSpPr bwMode="auto">
              <a:xfrm>
                <a:off x="793" y="1117"/>
                <a:ext cx="272" cy="227"/>
                <a:chOff x="793" y="1117"/>
                <a:chExt cx="272" cy="227"/>
              </a:xfrm>
            </p:grpSpPr>
            <p:sp>
              <p:nvSpPr>
                <p:cNvPr id="33893" name="Oval 11"/>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94" name="Text Box 12"/>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2" name="Group 13"/>
              <p:cNvGrpSpPr>
                <a:grpSpLocks/>
              </p:cNvGrpSpPr>
              <p:nvPr/>
            </p:nvGrpSpPr>
            <p:grpSpPr bwMode="auto">
              <a:xfrm>
                <a:off x="1202" y="1117"/>
                <a:ext cx="272" cy="227"/>
                <a:chOff x="793" y="1117"/>
                <a:chExt cx="272" cy="227"/>
              </a:xfrm>
            </p:grpSpPr>
            <p:sp>
              <p:nvSpPr>
                <p:cNvPr id="33891" name="Oval 14"/>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92" name="Text Box 15"/>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3" name="Group 16"/>
              <p:cNvGrpSpPr>
                <a:grpSpLocks/>
              </p:cNvGrpSpPr>
              <p:nvPr/>
            </p:nvGrpSpPr>
            <p:grpSpPr bwMode="auto">
              <a:xfrm>
                <a:off x="1020" y="1525"/>
                <a:ext cx="272" cy="227"/>
                <a:chOff x="793" y="1117"/>
                <a:chExt cx="272" cy="227"/>
              </a:xfrm>
            </p:grpSpPr>
            <p:sp>
              <p:nvSpPr>
                <p:cNvPr id="33889" name="Oval 17"/>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90" name="Text Box 18"/>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4" name="Group 19"/>
              <p:cNvGrpSpPr>
                <a:grpSpLocks/>
              </p:cNvGrpSpPr>
              <p:nvPr/>
            </p:nvGrpSpPr>
            <p:grpSpPr bwMode="auto">
              <a:xfrm>
                <a:off x="1837" y="1525"/>
                <a:ext cx="272" cy="227"/>
                <a:chOff x="793" y="1117"/>
                <a:chExt cx="272" cy="227"/>
              </a:xfrm>
            </p:grpSpPr>
            <p:sp>
              <p:nvSpPr>
                <p:cNvPr id="33887" name="Oval 20"/>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88" name="Text Box 21"/>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5" name="Group 22"/>
              <p:cNvGrpSpPr>
                <a:grpSpLocks/>
              </p:cNvGrpSpPr>
              <p:nvPr/>
            </p:nvGrpSpPr>
            <p:grpSpPr bwMode="auto">
              <a:xfrm>
                <a:off x="1655" y="1933"/>
                <a:ext cx="272" cy="227"/>
                <a:chOff x="793" y="1117"/>
                <a:chExt cx="272" cy="227"/>
              </a:xfrm>
            </p:grpSpPr>
            <p:sp>
              <p:nvSpPr>
                <p:cNvPr id="33885" name="Oval 23"/>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86" name="Text Box 24"/>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6" name="Group 25"/>
              <p:cNvGrpSpPr>
                <a:grpSpLocks/>
              </p:cNvGrpSpPr>
              <p:nvPr/>
            </p:nvGrpSpPr>
            <p:grpSpPr bwMode="auto">
              <a:xfrm>
                <a:off x="1202" y="1933"/>
                <a:ext cx="272" cy="227"/>
                <a:chOff x="793" y="1117"/>
                <a:chExt cx="272" cy="227"/>
              </a:xfrm>
            </p:grpSpPr>
            <p:sp>
              <p:nvSpPr>
                <p:cNvPr id="33883" name="Oval 26"/>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84" name="Text Box 27"/>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grpSp>
            <p:nvGrpSpPr>
              <p:cNvPr id="33857" name="Group 28"/>
              <p:cNvGrpSpPr>
                <a:grpSpLocks/>
              </p:cNvGrpSpPr>
              <p:nvPr/>
            </p:nvGrpSpPr>
            <p:grpSpPr bwMode="auto">
              <a:xfrm>
                <a:off x="1474" y="2341"/>
                <a:ext cx="272" cy="227"/>
                <a:chOff x="793" y="1117"/>
                <a:chExt cx="272" cy="227"/>
              </a:xfrm>
            </p:grpSpPr>
            <p:sp>
              <p:nvSpPr>
                <p:cNvPr id="33881" name="Oval 29"/>
                <p:cNvSpPr>
                  <a:spLocks noChangeArrowheads="1"/>
                </p:cNvSpPr>
                <p:nvPr/>
              </p:nvSpPr>
              <p:spPr bwMode="auto">
                <a:xfrm>
                  <a:off x="793" y="1117"/>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82" name="Text Box 30"/>
                <p:cNvSpPr txBox="1">
                  <a:spLocks noChangeArrowheads="1"/>
                </p:cNvSpPr>
                <p:nvPr/>
              </p:nvSpPr>
              <p:spPr bwMode="auto">
                <a:xfrm>
                  <a:off x="793" y="1117"/>
                  <a:ext cx="272" cy="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a:solidFill>
                        <a:schemeClr val="tx2"/>
                      </a:solidFill>
                      <a:latin typeface="Arial" charset="0"/>
                    </a:rPr>
                    <a:t>-</a:t>
                  </a:r>
                </a:p>
              </p:txBody>
            </p:sp>
          </p:grpSp>
          <p:sp>
            <p:nvSpPr>
              <p:cNvPr id="33858" name="Line 31"/>
              <p:cNvSpPr>
                <a:spLocks noChangeShapeType="1"/>
              </p:cNvSpPr>
              <p:nvPr/>
            </p:nvSpPr>
            <p:spPr bwMode="auto">
              <a:xfrm>
                <a:off x="930" y="1344"/>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59" name="Line 32"/>
              <p:cNvSpPr>
                <a:spLocks noChangeShapeType="1"/>
              </p:cNvSpPr>
              <p:nvPr/>
            </p:nvSpPr>
            <p:spPr bwMode="auto">
              <a:xfrm>
                <a:off x="1156" y="1752"/>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60" name="Line 33"/>
              <p:cNvSpPr>
                <a:spLocks noChangeShapeType="1"/>
              </p:cNvSpPr>
              <p:nvPr/>
            </p:nvSpPr>
            <p:spPr bwMode="auto">
              <a:xfrm>
                <a:off x="1383" y="2160"/>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61" name="Line 34"/>
              <p:cNvSpPr>
                <a:spLocks noChangeShapeType="1"/>
              </p:cNvSpPr>
              <p:nvPr/>
            </p:nvSpPr>
            <p:spPr bwMode="auto">
              <a:xfrm flipH="1">
                <a:off x="1156" y="1344"/>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62" name="Line 35"/>
              <p:cNvSpPr>
                <a:spLocks noChangeShapeType="1"/>
              </p:cNvSpPr>
              <p:nvPr/>
            </p:nvSpPr>
            <p:spPr bwMode="auto">
              <a:xfrm flipH="1">
                <a:off x="1791" y="1752"/>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63" name="Line 36"/>
              <p:cNvSpPr>
                <a:spLocks noChangeShapeType="1"/>
              </p:cNvSpPr>
              <p:nvPr/>
            </p:nvSpPr>
            <p:spPr bwMode="auto">
              <a:xfrm flipH="1">
                <a:off x="1610" y="2160"/>
                <a:ext cx="136" cy="181"/>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3864" name="Text Box 37"/>
              <p:cNvSpPr txBox="1">
                <a:spLocks noChangeArrowheads="1"/>
              </p:cNvSpPr>
              <p:nvPr/>
            </p:nvSpPr>
            <p:spPr bwMode="auto">
              <a:xfrm>
                <a:off x="249" y="1162"/>
                <a:ext cx="499"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1</a:t>
                </a:r>
              </a:p>
            </p:txBody>
          </p:sp>
          <p:sp>
            <p:nvSpPr>
              <p:cNvPr id="33865" name="Text Box 38"/>
              <p:cNvSpPr txBox="1">
                <a:spLocks noChangeArrowheads="1"/>
              </p:cNvSpPr>
              <p:nvPr/>
            </p:nvSpPr>
            <p:spPr bwMode="auto">
              <a:xfrm>
                <a:off x="249" y="1570"/>
                <a:ext cx="499" cy="1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2</a:t>
                </a:r>
              </a:p>
            </p:txBody>
          </p:sp>
          <p:sp>
            <p:nvSpPr>
              <p:cNvPr id="33866" name="Text Box 39"/>
              <p:cNvSpPr txBox="1">
                <a:spLocks noChangeArrowheads="1"/>
              </p:cNvSpPr>
              <p:nvPr/>
            </p:nvSpPr>
            <p:spPr bwMode="auto">
              <a:xfrm>
                <a:off x="249" y="1933"/>
                <a:ext cx="499"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3</a:t>
                </a:r>
              </a:p>
            </p:txBody>
          </p:sp>
          <p:sp>
            <p:nvSpPr>
              <p:cNvPr id="33867" name="Text Box 40"/>
              <p:cNvSpPr txBox="1">
                <a:spLocks noChangeArrowheads="1"/>
              </p:cNvSpPr>
              <p:nvPr/>
            </p:nvSpPr>
            <p:spPr bwMode="auto">
              <a:xfrm>
                <a:off x="249" y="2296"/>
                <a:ext cx="499" cy="1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4</a:t>
                </a:r>
              </a:p>
            </p:txBody>
          </p:sp>
          <p:sp>
            <p:nvSpPr>
              <p:cNvPr id="33868" name="Text Box 41"/>
              <p:cNvSpPr txBox="1">
                <a:spLocks noChangeArrowheads="1"/>
              </p:cNvSpPr>
              <p:nvPr/>
            </p:nvSpPr>
            <p:spPr bwMode="auto">
              <a:xfrm>
                <a:off x="929" y="1026"/>
                <a:ext cx="13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sp>
            <p:nvSpPr>
              <p:cNvPr id="33869" name="Text Box 42"/>
              <p:cNvSpPr txBox="1">
                <a:spLocks noChangeArrowheads="1"/>
              </p:cNvSpPr>
              <p:nvPr/>
            </p:nvSpPr>
            <p:spPr bwMode="auto">
              <a:xfrm>
                <a:off x="1381" y="1026"/>
                <a:ext cx="13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sp>
            <p:nvSpPr>
              <p:cNvPr id="33870" name="Text Box 43"/>
              <p:cNvSpPr txBox="1">
                <a:spLocks noChangeArrowheads="1"/>
              </p:cNvSpPr>
              <p:nvPr/>
            </p:nvSpPr>
            <p:spPr bwMode="auto">
              <a:xfrm>
                <a:off x="1201" y="1480"/>
                <a:ext cx="138"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sp>
            <p:nvSpPr>
              <p:cNvPr id="33871" name="Text Box 44"/>
              <p:cNvSpPr txBox="1">
                <a:spLocks noChangeArrowheads="1"/>
              </p:cNvSpPr>
              <p:nvPr/>
            </p:nvSpPr>
            <p:spPr bwMode="auto">
              <a:xfrm>
                <a:off x="1334" y="1842"/>
                <a:ext cx="140"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sp>
            <p:nvSpPr>
              <p:cNvPr id="33872" name="Text Box 45"/>
              <p:cNvSpPr txBox="1">
                <a:spLocks noChangeArrowheads="1"/>
              </p:cNvSpPr>
              <p:nvPr/>
            </p:nvSpPr>
            <p:spPr bwMode="auto">
              <a:xfrm>
                <a:off x="1654" y="2341"/>
                <a:ext cx="13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sp>
            <p:nvSpPr>
              <p:cNvPr id="33873" name="Text Box 46"/>
              <p:cNvSpPr txBox="1">
                <a:spLocks noChangeArrowheads="1"/>
              </p:cNvSpPr>
              <p:nvPr/>
            </p:nvSpPr>
            <p:spPr bwMode="auto">
              <a:xfrm>
                <a:off x="2012" y="1480"/>
                <a:ext cx="141"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6</a:t>
                </a:r>
              </a:p>
            </p:txBody>
          </p:sp>
          <p:sp>
            <p:nvSpPr>
              <p:cNvPr id="33874" name="Text Box 47"/>
              <p:cNvSpPr txBox="1">
                <a:spLocks noChangeArrowheads="1"/>
              </p:cNvSpPr>
              <p:nvPr/>
            </p:nvSpPr>
            <p:spPr bwMode="auto">
              <a:xfrm>
                <a:off x="1836" y="1889"/>
                <a:ext cx="138"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7</a:t>
                </a:r>
              </a:p>
            </p:txBody>
          </p:sp>
          <p:sp>
            <p:nvSpPr>
              <p:cNvPr id="33875" name="Text Box 48"/>
              <p:cNvSpPr txBox="1">
                <a:spLocks noChangeArrowheads="1"/>
              </p:cNvSpPr>
              <p:nvPr/>
            </p:nvSpPr>
            <p:spPr bwMode="auto">
              <a:xfrm>
                <a:off x="793" y="1389"/>
                <a:ext cx="226"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sp>
            <p:nvSpPr>
              <p:cNvPr id="33876" name="Text Box 49"/>
              <p:cNvSpPr txBox="1">
                <a:spLocks noChangeArrowheads="1"/>
              </p:cNvSpPr>
              <p:nvPr/>
            </p:nvSpPr>
            <p:spPr bwMode="auto">
              <a:xfrm>
                <a:off x="1205" y="1343"/>
                <a:ext cx="223"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sp>
            <p:nvSpPr>
              <p:cNvPr id="33877" name="Text Box 50"/>
              <p:cNvSpPr txBox="1">
                <a:spLocks noChangeArrowheads="1"/>
              </p:cNvSpPr>
              <p:nvPr/>
            </p:nvSpPr>
            <p:spPr bwMode="auto">
              <a:xfrm>
                <a:off x="1021" y="1798"/>
                <a:ext cx="225"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sp>
            <p:nvSpPr>
              <p:cNvPr id="33878" name="Text Box 51"/>
              <p:cNvSpPr txBox="1">
                <a:spLocks noChangeArrowheads="1"/>
              </p:cNvSpPr>
              <p:nvPr/>
            </p:nvSpPr>
            <p:spPr bwMode="auto">
              <a:xfrm>
                <a:off x="1701" y="1706"/>
                <a:ext cx="226"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sp>
            <p:nvSpPr>
              <p:cNvPr id="33879" name="Text Box 52"/>
              <p:cNvSpPr txBox="1">
                <a:spLocks noChangeArrowheads="1"/>
              </p:cNvSpPr>
              <p:nvPr/>
            </p:nvSpPr>
            <p:spPr bwMode="auto">
              <a:xfrm>
                <a:off x="1247" y="2251"/>
                <a:ext cx="226"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sp>
            <p:nvSpPr>
              <p:cNvPr id="33880" name="Text Box 53"/>
              <p:cNvSpPr txBox="1">
                <a:spLocks noChangeArrowheads="1"/>
              </p:cNvSpPr>
              <p:nvPr/>
            </p:nvSpPr>
            <p:spPr bwMode="auto">
              <a:xfrm>
                <a:off x="1656" y="2160"/>
                <a:ext cx="226"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grpSp>
        <p:grpSp>
          <p:nvGrpSpPr>
            <p:cNvPr id="33800" name="Group 54"/>
            <p:cNvGrpSpPr>
              <a:grpSpLocks/>
            </p:cNvGrpSpPr>
            <p:nvPr/>
          </p:nvGrpSpPr>
          <p:grpSpPr bwMode="auto">
            <a:xfrm>
              <a:off x="3107" y="1162"/>
              <a:ext cx="545" cy="1452"/>
              <a:chOff x="2789" y="1162"/>
              <a:chExt cx="545" cy="1452"/>
            </a:xfrm>
          </p:grpSpPr>
          <p:grpSp>
            <p:nvGrpSpPr>
              <p:cNvPr id="33829" name="Group 55"/>
              <p:cNvGrpSpPr>
                <a:grpSpLocks/>
              </p:cNvGrpSpPr>
              <p:nvPr/>
            </p:nvGrpSpPr>
            <p:grpSpPr bwMode="auto">
              <a:xfrm>
                <a:off x="2789" y="1162"/>
                <a:ext cx="227" cy="454"/>
                <a:chOff x="2789" y="1162"/>
                <a:chExt cx="227" cy="454"/>
              </a:xfrm>
            </p:grpSpPr>
            <p:sp>
              <p:nvSpPr>
                <p:cNvPr id="33845" name="Rectangle 56"/>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46" name="Text Box 57"/>
                <p:cNvSpPr txBox="1">
                  <a:spLocks noChangeArrowheads="1"/>
                </p:cNvSpPr>
                <p:nvPr/>
              </p:nvSpPr>
              <p:spPr bwMode="auto">
                <a:xfrm>
                  <a:off x="2789" y="1208"/>
                  <a:ext cx="22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z1</a:t>
                  </a:r>
                </a:p>
              </p:txBody>
            </p:sp>
          </p:grpSp>
          <p:grpSp>
            <p:nvGrpSpPr>
              <p:cNvPr id="33830" name="Group 58"/>
              <p:cNvGrpSpPr>
                <a:grpSpLocks/>
              </p:cNvGrpSpPr>
              <p:nvPr/>
            </p:nvGrpSpPr>
            <p:grpSpPr bwMode="auto">
              <a:xfrm>
                <a:off x="2789" y="1661"/>
                <a:ext cx="227" cy="454"/>
                <a:chOff x="2789" y="1162"/>
                <a:chExt cx="227" cy="454"/>
              </a:xfrm>
            </p:grpSpPr>
            <p:sp>
              <p:nvSpPr>
                <p:cNvPr id="33843" name="Rectangle 59"/>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44" name="Text Box 60"/>
                <p:cNvSpPr txBox="1">
                  <a:spLocks noChangeArrowheads="1"/>
                </p:cNvSpPr>
                <p:nvPr/>
              </p:nvSpPr>
              <p:spPr bwMode="auto">
                <a:xfrm>
                  <a:off x="2789" y="1206"/>
                  <a:ext cx="227" cy="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z3</a:t>
                  </a:r>
                </a:p>
              </p:txBody>
            </p:sp>
          </p:grpSp>
          <p:grpSp>
            <p:nvGrpSpPr>
              <p:cNvPr id="33831" name="Group 61"/>
              <p:cNvGrpSpPr>
                <a:grpSpLocks/>
              </p:cNvGrpSpPr>
              <p:nvPr/>
            </p:nvGrpSpPr>
            <p:grpSpPr bwMode="auto">
              <a:xfrm>
                <a:off x="2789" y="2160"/>
                <a:ext cx="227" cy="454"/>
                <a:chOff x="2789" y="1162"/>
                <a:chExt cx="227" cy="454"/>
              </a:xfrm>
            </p:grpSpPr>
            <p:sp>
              <p:nvSpPr>
                <p:cNvPr id="33841" name="Rectangle 62"/>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42" name="Text Box 63"/>
                <p:cNvSpPr txBox="1">
                  <a:spLocks noChangeArrowheads="1"/>
                </p:cNvSpPr>
                <p:nvPr/>
              </p:nvSpPr>
              <p:spPr bwMode="auto">
                <a:xfrm>
                  <a:off x="2789" y="1208"/>
                  <a:ext cx="22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z5</a:t>
                  </a:r>
                </a:p>
              </p:txBody>
            </p:sp>
          </p:grpSp>
          <p:grpSp>
            <p:nvGrpSpPr>
              <p:cNvPr id="33832" name="Group 64"/>
              <p:cNvGrpSpPr>
                <a:grpSpLocks/>
              </p:cNvGrpSpPr>
              <p:nvPr/>
            </p:nvGrpSpPr>
            <p:grpSpPr bwMode="auto">
              <a:xfrm>
                <a:off x="3107" y="1162"/>
                <a:ext cx="227" cy="454"/>
                <a:chOff x="2789" y="1162"/>
                <a:chExt cx="227" cy="454"/>
              </a:xfrm>
            </p:grpSpPr>
            <p:sp>
              <p:nvSpPr>
                <p:cNvPr id="33839" name="Rectangle 65"/>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40" name="Text Box 66"/>
                <p:cNvSpPr txBox="1">
                  <a:spLocks noChangeArrowheads="1"/>
                </p:cNvSpPr>
                <p:nvPr/>
              </p:nvSpPr>
              <p:spPr bwMode="auto">
                <a:xfrm>
                  <a:off x="2789" y="1208"/>
                  <a:ext cx="22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z2</a:t>
                  </a:r>
                </a:p>
              </p:txBody>
            </p:sp>
          </p:grpSp>
          <p:grpSp>
            <p:nvGrpSpPr>
              <p:cNvPr id="33833" name="Group 67"/>
              <p:cNvGrpSpPr>
                <a:grpSpLocks/>
              </p:cNvGrpSpPr>
              <p:nvPr/>
            </p:nvGrpSpPr>
            <p:grpSpPr bwMode="auto">
              <a:xfrm>
                <a:off x="3107" y="1661"/>
                <a:ext cx="227" cy="454"/>
                <a:chOff x="2789" y="1162"/>
                <a:chExt cx="227" cy="454"/>
              </a:xfrm>
            </p:grpSpPr>
            <p:sp>
              <p:nvSpPr>
                <p:cNvPr id="33837" name="Rectangle 68"/>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38" name="Text Box 69"/>
                <p:cNvSpPr txBox="1">
                  <a:spLocks noChangeArrowheads="1"/>
                </p:cNvSpPr>
                <p:nvPr/>
              </p:nvSpPr>
              <p:spPr bwMode="auto">
                <a:xfrm>
                  <a:off x="2789" y="1206"/>
                  <a:ext cx="227" cy="1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z4</a:t>
                  </a:r>
                </a:p>
              </p:txBody>
            </p:sp>
          </p:grpSp>
          <p:grpSp>
            <p:nvGrpSpPr>
              <p:cNvPr id="33834" name="Group 70"/>
              <p:cNvGrpSpPr>
                <a:grpSpLocks/>
              </p:cNvGrpSpPr>
              <p:nvPr/>
            </p:nvGrpSpPr>
            <p:grpSpPr bwMode="auto">
              <a:xfrm>
                <a:off x="3107" y="2160"/>
                <a:ext cx="227" cy="454"/>
                <a:chOff x="2789" y="1162"/>
                <a:chExt cx="227" cy="454"/>
              </a:xfrm>
            </p:grpSpPr>
            <p:sp>
              <p:nvSpPr>
                <p:cNvPr id="33835" name="Rectangle 71"/>
                <p:cNvSpPr>
                  <a:spLocks noChangeArrowheads="1"/>
                </p:cNvSpPr>
                <p:nvPr/>
              </p:nvSpPr>
              <p:spPr bwMode="auto">
                <a:xfrm>
                  <a:off x="2789" y="1162"/>
                  <a:ext cx="182" cy="454"/>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36" name="Text Box 72"/>
                <p:cNvSpPr txBox="1">
                  <a:spLocks noChangeArrowheads="1"/>
                </p:cNvSpPr>
                <p:nvPr/>
              </p:nvSpPr>
              <p:spPr bwMode="auto">
                <a:xfrm>
                  <a:off x="2789" y="1208"/>
                  <a:ext cx="227" cy="16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z6</a:t>
                  </a:r>
                </a:p>
              </p:txBody>
            </p:sp>
          </p:grpSp>
        </p:grpSp>
        <p:grpSp>
          <p:nvGrpSpPr>
            <p:cNvPr id="33801" name="Group 73"/>
            <p:cNvGrpSpPr>
              <a:grpSpLocks/>
            </p:cNvGrpSpPr>
            <p:nvPr/>
          </p:nvGrpSpPr>
          <p:grpSpPr bwMode="auto">
            <a:xfrm>
              <a:off x="4286" y="1343"/>
              <a:ext cx="998" cy="1089"/>
              <a:chOff x="4150" y="1207"/>
              <a:chExt cx="998" cy="1089"/>
            </a:xfrm>
          </p:grpSpPr>
          <p:grpSp>
            <p:nvGrpSpPr>
              <p:cNvPr id="33805" name="Group 74"/>
              <p:cNvGrpSpPr>
                <a:grpSpLocks/>
              </p:cNvGrpSpPr>
              <p:nvPr/>
            </p:nvGrpSpPr>
            <p:grpSpPr bwMode="auto">
              <a:xfrm>
                <a:off x="4150" y="1207"/>
                <a:ext cx="998" cy="227"/>
                <a:chOff x="4377" y="1298"/>
                <a:chExt cx="998" cy="227"/>
              </a:xfrm>
            </p:grpSpPr>
            <p:grpSp>
              <p:nvGrpSpPr>
                <p:cNvPr id="33822" name="Group 75"/>
                <p:cNvGrpSpPr>
                  <a:grpSpLocks/>
                </p:cNvGrpSpPr>
                <p:nvPr/>
              </p:nvGrpSpPr>
              <p:grpSpPr bwMode="auto">
                <a:xfrm>
                  <a:off x="4377" y="1298"/>
                  <a:ext cx="363" cy="227"/>
                  <a:chOff x="4377" y="1298"/>
                  <a:chExt cx="363" cy="227"/>
                </a:xfrm>
              </p:grpSpPr>
              <p:sp>
                <p:nvSpPr>
                  <p:cNvPr id="33827" name="Oval 76"/>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28" name="Text Box 77"/>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z1</a:t>
                    </a:r>
                  </a:p>
                </p:txBody>
              </p:sp>
            </p:grpSp>
            <p:grpSp>
              <p:nvGrpSpPr>
                <p:cNvPr id="33823" name="Group 78"/>
                <p:cNvGrpSpPr>
                  <a:grpSpLocks/>
                </p:cNvGrpSpPr>
                <p:nvPr/>
              </p:nvGrpSpPr>
              <p:grpSpPr bwMode="auto">
                <a:xfrm>
                  <a:off x="5012" y="1298"/>
                  <a:ext cx="363" cy="227"/>
                  <a:chOff x="4377" y="1298"/>
                  <a:chExt cx="363" cy="227"/>
                </a:xfrm>
              </p:grpSpPr>
              <p:sp>
                <p:nvSpPr>
                  <p:cNvPr id="33825" name="Oval 79"/>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26" name="Text Box 80"/>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z2</a:t>
                    </a:r>
                  </a:p>
                </p:txBody>
              </p:sp>
            </p:grpSp>
            <p:sp>
              <p:nvSpPr>
                <p:cNvPr id="33824" name="Line 81"/>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3806" name="Group 82"/>
              <p:cNvGrpSpPr>
                <a:grpSpLocks/>
              </p:cNvGrpSpPr>
              <p:nvPr/>
            </p:nvGrpSpPr>
            <p:grpSpPr bwMode="auto">
              <a:xfrm>
                <a:off x="4150" y="1616"/>
                <a:ext cx="998" cy="227"/>
                <a:chOff x="4377" y="1298"/>
                <a:chExt cx="998" cy="227"/>
              </a:xfrm>
            </p:grpSpPr>
            <p:grpSp>
              <p:nvGrpSpPr>
                <p:cNvPr id="33815" name="Group 83"/>
                <p:cNvGrpSpPr>
                  <a:grpSpLocks/>
                </p:cNvGrpSpPr>
                <p:nvPr/>
              </p:nvGrpSpPr>
              <p:grpSpPr bwMode="auto">
                <a:xfrm>
                  <a:off x="4377" y="1298"/>
                  <a:ext cx="363" cy="227"/>
                  <a:chOff x="4377" y="1298"/>
                  <a:chExt cx="363" cy="227"/>
                </a:xfrm>
              </p:grpSpPr>
              <p:sp>
                <p:nvSpPr>
                  <p:cNvPr id="33820" name="Oval 84"/>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21" name="Text Box 85"/>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z3</a:t>
                    </a:r>
                  </a:p>
                </p:txBody>
              </p:sp>
            </p:grpSp>
            <p:grpSp>
              <p:nvGrpSpPr>
                <p:cNvPr id="33816" name="Group 86"/>
                <p:cNvGrpSpPr>
                  <a:grpSpLocks/>
                </p:cNvGrpSpPr>
                <p:nvPr/>
              </p:nvGrpSpPr>
              <p:grpSpPr bwMode="auto">
                <a:xfrm>
                  <a:off x="5012" y="1298"/>
                  <a:ext cx="363" cy="227"/>
                  <a:chOff x="4377" y="1298"/>
                  <a:chExt cx="363" cy="227"/>
                </a:xfrm>
              </p:grpSpPr>
              <p:sp>
                <p:nvSpPr>
                  <p:cNvPr id="33818" name="Oval 87"/>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19" name="Text Box 88"/>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z4</a:t>
                    </a:r>
                  </a:p>
                </p:txBody>
              </p:sp>
            </p:grpSp>
            <p:sp>
              <p:nvSpPr>
                <p:cNvPr id="33817" name="Line 89"/>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nvGrpSpPr>
              <p:cNvPr id="33807" name="Group 90"/>
              <p:cNvGrpSpPr>
                <a:grpSpLocks/>
              </p:cNvGrpSpPr>
              <p:nvPr/>
            </p:nvGrpSpPr>
            <p:grpSpPr bwMode="auto">
              <a:xfrm>
                <a:off x="4150" y="2069"/>
                <a:ext cx="998" cy="227"/>
                <a:chOff x="4377" y="1298"/>
                <a:chExt cx="998" cy="227"/>
              </a:xfrm>
            </p:grpSpPr>
            <p:grpSp>
              <p:nvGrpSpPr>
                <p:cNvPr id="33808" name="Group 91"/>
                <p:cNvGrpSpPr>
                  <a:grpSpLocks/>
                </p:cNvGrpSpPr>
                <p:nvPr/>
              </p:nvGrpSpPr>
              <p:grpSpPr bwMode="auto">
                <a:xfrm>
                  <a:off x="4377" y="1298"/>
                  <a:ext cx="363" cy="227"/>
                  <a:chOff x="4377" y="1298"/>
                  <a:chExt cx="363" cy="227"/>
                </a:xfrm>
              </p:grpSpPr>
              <p:sp>
                <p:nvSpPr>
                  <p:cNvPr id="33813" name="Oval 92"/>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14" name="Text Box 93"/>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z5</a:t>
                    </a:r>
                  </a:p>
                </p:txBody>
              </p:sp>
            </p:grpSp>
            <p:grpSp>
              <p:nvGrpSpPr>
                <p:cNvPr id="33809" name="Group 94"/>
                <p:cNvGrpSpPr>
                  <a:grpSpLocks/>
                </p:cNvGrpSpPr>
                <p:nvPr/>
              </p:nvGrpSpPr>
              <p:grpSpPr bwMode="auto">
                <a:xfrm>
                  <a:off x="5012" y="1298"/>
                  <a:ext cx="363" cy="227"/>
                  <a:chOff x="4377" y="1298"/>
                  <a:chExt cx="363" cy="227"/>
                </a:xfrm>
              </p:grpSpPr>
              <p:sp>
                <p:nvSpPr>
                  <p:cNvPr id="33811" name="Oval 95"/>
                  <p:cNvSpPr>
                    <a:spLocks noChangeArrowheads="1"/>
                  </p:cNvSpPr>
                  <p:nvPr/>
                </p:nvSpPr>
                <p:spPr bwMode="auto">
                  <a:xfrm>
                    <a:off x="4422" y="1298"/>
                    <a:ext cx="227" cy="22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3812" name="Text Box 96"/>
                  <p:cNvSpPr txBox="1">
                    <a:spLocks noChangeArrowheads="1"/>
                  </p:cNvSpPr>
                  <p:nvPr/>
                </p:nvSpPr>
                <p:spPr bwMode="auto">
                  <a:xfrm>
                    <a:off x="4377" y="1298"/>
                    <a:ext cx="363"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z6</a:t>
                    </a:r>
                  </a:p>
                </p:txBody>
              </p:sp>
            </p:grpSp>
            <p:sp>
              <p:nvSpPr>
                <p:cNvPr id="33810" name="Line 97"/>
                <p:cNvSpPr>
                  <a:spLocks noChangeShapeType="1"/>
                </p:cNvSpPr>
                <p:nvPr/>
              </p:nvSpPr>
              <p:spPr bwMode="auto">
                <a:xfrm>
                  <a:off x="4649" y="1389"/>
                  <a:ext cx="40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grpSp>
        <p:sp>
          <p:nvSpPr>
            <p:cNvPr id="33802" name="Text Box 98"/>
            <p:cNvSpPr txBox="1">
              <a:spLocks noChangeArrowheads="1"/>
            </p:cNvSpPr>
            <p:nvPr/>
          </p:nvSpPr>
          <p:spPr bwMode="auto">
            <a:xfrm>
              <a:off x="1249" y="2975"/>
              <a:ext cx="316" cy="1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a:t>
              </a:r>
            </a:p>
          </p:txBody>
        </p:sp>
        <p:sp>
          <p:nvSpPr>
            <p:cNvPr id="33803" name="Text Box 99"/>
            <p:cNvSpPr txBox="1">
              <a:spLocks noChangeArrowheads="1"/>
            </p:cNvSpPr>
            <p:nvPr/>
          </p:nvSpPr>
          <p:spPr bwMode="auto">
            <a:xfrm>
              <a:off x="3196" y="2929"/>
              <a:ext cx="319" cy="1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(b)</a:t>
              </a:r>
            </a:p>
          </p:txBody>
        </p:sp>
        <p:sp>
          <p:nvSpPr>
            <p:cNvPr id="33804" name="Text Box 100"/>
            <p:cNvSpPr txBox="1">
              <a:spLocks noChangeArrowheads="1"/>
            </p:cNvSpPr>
            <p:nvPr/>
          </p:nvSpPr>
          <p:spPr bwMode="auto">
            <a:xfrm>
              <a:off x="4604" y="2929"/>
              <a:ext cx="318" cy="1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a:t>
              </a:r>
            </a:p>
          </p:txBody>
        </p:sp>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48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4107B3C3-8BA5-D140-8FCD-AE76C241FA7E}" type="slidenum">
              <a:rPr lang="en-US" sz="1400" b="0"/>
              <a:pPr/>
              <a:t>32</a:t>
            </a:fld>
            <a:endParaRPr lang="en-US" sz="1400" b="0"/>
          </a:p>
        </p:txBody>
      </p:sp>
      <p:sp>
        <p:nvSpPr>
          <p:cNvPr id="34820" name="Rectangle 2"/>
          <p:cNvSpPr>
            <a:spLocks noGrp="1" noChangeArrowheads="1"/>
          </p:cNvSpPr>
          <p:nvPr>
            <p:ph type="title"/>
          </p:nvPr>
        </p:nvSpPr>
        <p:spPr/>
        <p:txBody>
          <a:bodyPr/>
          <a:lstStyle/>
          <a:p>
            <a:r>
              <a:rPr lang="en-US">
                <a:latin typeface="Arial Narrow" charset="0"/>
              </a:rPr>
              <a:t>Module selection problem</a:t>
            </a:r>
          </a:p>
        </p:txBody>
      </p:sp>
      <p:sp>
        <p:nvSpPr>
          <p:cNvPr id="1391619" name="Rectangle 3"/>
          <p:cNvSpPr>
            <a:spLocks noGrp="1" noChangeArrowheads="1"/>
          </p:cNvSpPr>
          <p:nvPr>
            <p:ph type="body" idx="1"/>
          </p:nvPr>
        </p:nvSpPr>
        <p:spPr/>
        <p:txBody>
          <a:bodyPr/>
          <a:lstStyle/>
          <a:p>
            <a:pPr marL="342900" indent="-342900">
              <a:lnSpc>
                <a:spcPct val="90000"/>
              </a:lnSpc>
            </a:pPr>
            <a:r>
              <a:rPr lang="en-US" dirty="0">
                <a:latin typeface="Arial Narrow" charset="0"/>
              </a:rPr>
              <a:t>Extension of resource sharing</a:t>
            </a:r>
          </a:p>
          <a:p>
            <a:pPr marL="742950" lvl="1" indent="-285750">
              <a:lnSpc>
                <a:spcPct val="90000"/>
              </a:lnSpc>
            </a:pPr>
            <a:r>
              <a:rPr lang="en-US" dirty="0">
                <a:latin typeface="Arial Narrow" charset="0"/>
              </a:rPr>
              <a:t>Library of resources:</a:t>
            </a:r>
          </a:p>
          <a:p>
            <a:pPr marL="742950" lvl="1" indent="-285750">
              <a:lnSpc>
                <a:spcPct val="90000"/>
              </a:lnSpc>
            </a:pPr>
            <a:r>
              <a:rPr lang="en-US" dirty="0">
                <a:latin typeface="Arial Narrow" charset="0"/>
              </a:rPr>
              <a:t>More than one resource per type</a:t>
            </a:r>
          </a:p>
          <a:p>
            <a:pPr marL="342900" indent="-342900">
              <a:lnSpc>
                <a:spcPct val="90000"/>
              </a:lnSpc>
            </a:pPr>
            <a:r>
              <a:rPr lang="en-US" dirty="0">
                <a:latin typeface="Arial Narrow" charset="0"/>
              </a:rPr>
              <a:t>Example:</a:t>
            </a:r>
          </a:p>
          <a:p>
            <a:pPr marL="742950" lvl="1" indent="-285750">
              <a:lnSpc>
                <a:spcPct val="90000"/>
              </a:lnSpc>
            </a:pPr>
            <a:r>
              <a:rPr lang="en-US" dirty="0">
                <a:latin typeface="Arial Narrow" charset="0"/>
              </a:rPr>
              <a:t>Ripple-carry adder (small and slow)</a:t>
            </a:r>
          </a:p>
          <a:p>
            <a:pPr marL="742950" lvl="1" indent="-285750">
              <a:lnSpc>
                <a:spcPct val="90000"/>
              </a:lnSpc>
            </a:pPr>
            <a:r>
              <a:rPr lang="en-US" dirty="0">
                <a:latin typeface="Arial Narrow" charset="0"/>
              </a:rPr>
              <a:t>Carry look-ahead adder (big and fast)</a:t>
            </a:r>
          </a:p>
          <a:p>
            <a:pPr marL="342900" indent="-342900">
              <a:lnSpc>
                <a:spcPct val="90000"/>
              </a:lnSpc>
            </a:pPr>
            <a:r>
              <a:rPr lang="en-US" dirty="0">
                <a:latin typeface="Arial Narrow" charset="0"/>
              </a:rPr>
              <a:t>Resource modeling:</a:t>
            </a:r>
          </a:p>
          <a:p>
            <a:pPr marL="742950" lvl="1" indent="-285750">
              <a:lnSpc>
                <a:spcPct val="90000"/>
              </a:lnSpc>
            </a:pPr>
            <a:r>
              <a:rPr lang="en-US" dirty="0">
                <a:latin typeface="Arial Narrow" charset="0"/>
              </a:rPr>
              <a:t>Resource </a:t>
            </a:r>
            <a:r>
              <a:rPr lang="en-US" i="1" dirty="0">
                <a:latin typeface="Arial Narrow" charset="0"/>
              </a:rPr>
              <a:t>subtypes</a:t>
            </a:r>
            <a:r>
              <a:rPr lang="en-US" dirty="0">
                <a:latin typeface="Arial Narrow" charset="0"/>
              </a:rPr>
              <a:t> with</a:t>
            </a:r>
          </a:p>
          <a:p>
            <a:pPr marL="1143000" lvl="2"/>
            <a:r>
              <a:rPr lang="en-US" dirty="0">
                <a:latin typeface="Arial Narrow" charset="0"/>
              </a:rPr>
              <a:t>( area, delay ) parameters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9161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91619">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91619">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91619">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91619">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91619">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58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D72CA36-AD6A-4745-89DB-D806A8A6909A}" type="slidenum">
              <a:rPr lang="en-US" sz="1400" b="0"/>
              <a:pPr/>
              <a:t>33</a:t>
            </a:fld>
            <a:endParaRPr lang="en-US" sz="1400" b="0"/>
          </a:p>
        </p:txBody>
      </p:sp>
      <p:sp>
        <p:nvSpPr>
          <p:cNvPr id="35844" name="Rectangle 2"/>
          <p:cNvSpPr>
            <a:spLocks noGrp="1" noChangeArrowheads="1"/>
          </p:cNvSpPr>
          <p:nvPr>
            <p:ph type="title"/>
          </p:nvPr>
        </p:nvSpPr>
        <p:spPr/>
        <p:txBody>
          <a:bodyPr/>
          <a:lstStyle/>
          <a:p>
            <a:r>
              <a:rPr lang="en-US">
                <a:latin typeface="Arial Narrow" charset="0"/>
              </a:rPr>
              <a:t>Module selection solution</a:t>
            </a:r>
          </a:p>
        </p:txBody>
      </p:sp>
      <p:sp>
        <p:nvSpPr>
          <p:cNvPr id="35845" name="Rectangle 3"/>
          <p:cNvSpPr>
            <a:spLocks noGrp="1" noChangeArrowheads="1"/>
          </p:cNvSpPr>
          <p:nvPr>
            <p:ph type="body" idx="1"/>
          </p:nvPr>
        </p:nvSpPr>
        <p:spPr/>
        <p:txBody>
          <a:bodyPr/>
          <a:lstStyle/>
          <a:p>
            <a:pPr marL="342900" indent="-342900">
              <a:lnSpc>
                <a:spcPct val="90000"/>
              </a:lnSpc>
            </a:pPr>
            <a:r>
              <a:rPr lang="en-US">
                <a:latin typeface="Arial Narrow" charset="0"/>
              </a:rPr>
              <a:t>ILP formulation:</a:t>
            </a:r>
          </a:p>
          <a:p>
            <a:pPr marL="742950" lvl="1" indent="-285750">
              <a:lnSpc>
                <a:spcPct val="90000"/>
              </a:lnSpc>
            </a:pPr>
            <a:r>
              <a:rPr lang="en-US">
                <a:latin typeface="Arial Narrow" charset="0"/>
              </a:rPr>
              <a:t>Decision variables</a:t>
            </a:r>
          </a:p>
          <a:p>
            <a:pPr marL="1143000" lvl="2"/>
            <a:r>
              <a:rPr lang="en-US">
                <a:latin typeface="Arial Narrow" charset="0"/>
              </a:rPr>
              <a:t>Select resource sub-type</a:t>
            </a:r>
          </a:p>
          <a:p>
            <a:pPr marL="1143000" lvl="2"/>
            <a:r>
              <a:rPr lang="en-US">
                <a:latin typeface="Arial Narrow" charset="0"/>
              </a:rPr>
              <a:t>Determine ( </a:t>
            </a:r>
            <a:r>
              <a:rPr lang="en-US" i="1">
                <a:latin typeface="Arial Narrow" charset="0"/>
              </a:rPr>
              <a:t>area, delay</a:t>
            </a:r>
            <a:r>
              <a:rPr lang="en-US">
                <a:latin typeface="Arial Narrow" charset="0"/>
              </a:rPr>
              <a:t> )</a:t>
            </a:r>
          </a:p>
          <a:p>
            <a:pPr marL="342900" indent="-342900">
              <a:lnSpc>
                <a:spcPct val="90000"/>
              </a:lnSpc>
            </a:pPr>
            <a:r>
              <a:rPr lang="en-US">
                <a:latin typeface="Arial Narrow" charset="0"/>
              </a:rPr>
              <a:t>Heuristic algorithm</a:t>
            </a:r>
          </a:p>
          <a:p>
            <a:pPr marL="742950" lvl="1" indent="-285750">
              <a:lnSpc>
                <a:spcPct val="90000"/>
              </a:lnSpc>
            </a:pPr>
            <a:r>
              <a:rPr lang="en-US">
                <a:latin typeface="Arial Narrow" charset="0"/>
              </a:rPr>
              <a:t>Determine </a:t>
            </a:r>
            <a:r>
              <a:rPr lang="en-US" i="1">
                <a:latin typeface="Arial Narrow" charset="0"/>
              </a:rPr>
              <a:t>minimum latency</a:t>
            </a:r>
            <a:r>
              <a:rPr lang="en-US">
                <a:latin typeface="Arial Narrow" charset="0"/>
              </a:rPr>
              <a:t> with fastest resource subtypes</a:t>
            </a:r>
          </a:p>
          <a:p>
            <a:pPr marL="742950" lvl="1" indent="-285750">
              <a:lnSpc>
                <a:spcPct val="90000"/>
              </a:lnSpc>
            </a:pPr>
            <a:r>
              <a:rPr lang="en-US">
                <a:latin typeface="Arial Narrow" charset="0"/>
              </a:rPr>
              <a:t>Recover area by using slower resources on non-critical paths</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686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F58310B-178C-5E4D-B8C0-85E56A78222D}" type="slidenum">
              <a:rPr lang="en-US" sz="1400" b="0"/>
              <a:pPr/>
              <a:t>34</a:t>
            </a:fld>
            <a:endParaRPr lang="en-US" sz="1400" b="0"/>
          </a:p>
        </p:txBody>
      </p:sp>
      <p:sp>
        <p:nvSpPr>
          <p:cNvPr id="36868" name="Rectangle 2"/>
          <p:cNvSpPr>
            <a:spLocks noGrp="1" noChangeArrowheads="1"/>
          </p:cNvSpPr>
          <p:nvPr>
            <p:ph type="title"/>
          </p:nvPr>
        </p:nvSpPr>
        <p:spPr>
          <a:xfrm>
            <a:off x="692150" y="0"/>
            <a:ext cx="7772400" cy="862013"/>
          </a:xfrm>
        </p:spPr>
        <p:txBody>
          <a:bodyPr/>
          <a:lstStyle/>
          <a:p>
            <a:r>
              <a:rPr lang="en-US">
                <a:latin typeface="Arial Narrow" charset="0"/>
              </a:rPr>
              <a:t>Example</a:t>
            </a:r>
            <a:endParaRPr lang="en-US" sz="2000">
              <a:latin typeface="Arial Narrow" charset="0"/>
            </a:endParaRPr>
          </a:p>
        </p:txBody>
      </p:sp>
      <p:sp>
        <p:nvSpPr>
          <p:cNvPr id="36869" name="Rectangle 3"/>
          <p:cNvSpPr>
            <a:spLocks noGrp="1" noChangeArrowheads="1"/>
          </p:cNvSpPr>
          <p:nvPr>
            <p:ph type="body" idx="1"/>
          </p:nvPr>
        </p:nvSpPr>
        <p:spPr>
          <a:xfrm>
            <a:off x="865188" y="5140325"/>
            <a:ext cx="7772400" cy="1304925"/>
          </a:xfrm>
        </p:spPr>
        <p:txBody>
          <a:bodyPr/>
          <a:lstStyle/>
          <a:p>
            <a:pPr>
              <a:lnSpc>
                <a:spcPct val="80000"/>
              </a:lnSpc>
            </a:pPr>
            <a:r>
              <a:rPr lang="en-US" sz="2400">
                <a:latin typeface="Arial Narrow" charset="0"/>
              </a:rPr>
              <a:t>Multipliers with:</a:t>
            </a:r>
          </a:p>
          <a:p>
            <a:pPr lvl="1">
              <a:lnSpc>
                <a:spcPct val="80000"/>
              </a:lnSpc>
            </a:pPr>
            <a:r>
              <a:rPr lang="en-US" sz="2000">
                <a:latin typeface="Arial Narrow" charset="0"/>
              </a:rPr>
              <a:t>( Area, delay ) = ( 5,1 ) and ( 2,2 )</a:t>
            </a:r>
            <a:endParaRPr lang="en-US" sz="1800">
              <a:latin typeface="Arial Narrow" charset="0"/>
            </a:endParaRPr>
          </a:p>
          <a:p>
            <a:pPr>
              <a:lnSpc>
                <a:spcPct val="80000"/>
              </a:lnSpc>
            </a:pPr>
            <a:r>
              <a:rPr lang="en-US" sz="2400">
                <a:latin typeface="Arial Narrow" charset="0"/>
              </a:rPr>
              <a:t>Latency bound of 5</a:t>
            </a:r>
          </a:p>
        </p:txBody>
      </p:sp>
      <p:sp>
        <p:nvSpPr>
          <p:cNvPr id="36870" name="Freeform 4"/>
          <p:cNvSpPr>
            <a:spLocks/>
          </p:cNvSpPr>
          <p:nvPr/>
        </p:nvSpPr>
        <p:spPr bwMode="auto">
          <a:xfrm>
            <a:off x="3168650" y="1604963"/>
            <a:ext cx="3163888" cy="3532187"/>
          </a:xfrm>
          <a:custGeom>
            <a:avLst/>
            <a:gdLst>
              <a:gd name="T0" fmla="*/ 60 w 2139"/>
              <a:gd name="T1" fmla="*/ 1436 h 2577"/>
              <a:gd name="T2" fmla="*/ 60 w 2139"/>
              <a:gd name="T3" fmla="*/ 1345 h 2577"/>
              <a:gd name="T4" fmla="*/ 60 w 2139"/>
              <a:gd name="T5" fmla="*/ 1209 h 2577"/>
              <a:gd name="T6" fmla="*/ 241 w 2139"/>
              <a:gd name="T7" fmla="*/ 1118 h 2577"/>
              <a:gd name="T8" fmla="*/ 377 w 2139"/>
              <a:gd name="T9" fmla="*/ 1209 h 2577"/>
              <a:gd name="T10" fmla="*/ 332 w 2139"/>
              <a:gd name="T11" fmla="*/ 1481 h 2577"/>
              <a:gd name="T12" fmla="*/ 468 w 2139"/>
              <a:gd name="T13" fmla="*/ 1617 h 2577"/>
              <a:gd name="T14" fmla="*/ 695 w 2139"/>
              <a:gd name="T15" fmla="*/ 1617 h 2577"/>
              <a:gd name="T16" fmla="*/ 604 w 2139"/>
              <a:gd name="T17" fmla="*/ 2161 h 2577"/>
              <a:gd name="T18" fmla="*/ 1239 w 2139"/>
              <a:gd name="T19" fmla="*/ 2434 h 2577"/>
              <a:gd name="T20" fmla="*/ 1965 w 2139"/>
              <a:gd name="T21" fmla="*/ 1662 h 2577"/>
              <a:gd name="T22" fmla="*/ 1602 w 2139"/>
              <a:gd name="T23" fmla="*/ 982 h 2577"/>
              <a:gd name="T24" fmla="*/ 1602 w 2139"/>
              <a:gd name="T25" fmla="*/ 392 h 2577"/>
              <a:gd name="T26" fmla="*/ 1965 w 2139"/>
              <a:gd name="T27" fmla="*/ 302 h 2577"/>
              <a:gd name="T28" fmla="*/ 1965 w 2139"/>
              <a:gd name="T29" fmla="*/ 2207 h 2577"/>
              <a:gd name="T30" fmla="*/ 922 w 2139"/>
              <a:gd name="T31" fmla="*/ 2524 h 2577"/>
              <a:gd name="T32" fmla="*/ 423 w 2139"/>
              <a:gd name="T33" fmla="*/ 2116 h 2577"/>
              <a:gd name="T34" fmla="*/ 60 w 2139"/>
              <a:gd name="T35" fmla="*/ 1436 h 2577"/>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2139"/>
              <a:gd name="T55" fmla="*/ 0 h 2577"/>
              <a:gd name="T56" fmla="*/ 2139 w 2139"/>
              <a:gd name="T57" fmla="*/ 2577 h 2577"/>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2139" h="2577">
                <a:moveTo>
                  <a:pt x="60" y="1436"/>
                </a:moveTo>
                <a:cubicBezTo>
                  <a:pt x="0" y="1308"/>
                  <a:pt x="60" y="1383"/>
                  <a:pt x="60" y="1345"/>
                </a:cubicBezTo>
                <a:cubicBezTo>
                  <a:pt x="60" y="1307"/>
                  <a:pt x="30" y="1247"/>
                  <a:pt x="60" y="1209"/>
                </a:cubicBezTo>
                <a:cubicBezTo>
                  <a:pt x="90" y="1171"/>
                  <a:pt x="188" y="1118"/>
                  <a:pt x="241" y="1118"/>
                </a:cubicBezTo>
                <a:cubicBezTo>
                  <a:pt x="294" y="1118"/>
                  <a:pt x="362" y="1149"/>
                  <a:pt x="377" y="1209"/>
                </a:cubicBezTo>
                <a:cubicBezTo>
                  <a:pt x="392" y="1269"/>
                  <a:pt x="317" y="1413"/>
                  <a:pt x="332" y="1481"/>
                </a:cubicBezTo>
                <a:cubicBezTo>
                  <a:pt x="347" y="1549"/>
                  <a:pt x="407" y="1594"/>
                  <a:pt x="468" y="1617"/>
                </a:cubicBezTo>
                <a:cubicBezTo>
                  <a:pt x="529" y="1640"/>
                  <a:pt x="672" y="1526"/>
                  <a:pt x="695" y="1617"/>
                </a:cubicBezTo>
                <a:cubicBezTo>
                  <a:pt x="718" y="1708"/>
                  <a:pt x="513" y="2025"/>
                  <a:pt x="604" y="2161"/>
                </a:cubicBezTo>
                <a:cubicBezTo>
                  <a:pt x="695" y="2297"/>
                  <a:pt x="1012" y="2517"/>
                  <a:pt x="1239" y="2434"/>
                </a:cubicBezTo>
                <a:cubicBezTo>
                  <a:pt x="1466" y="2351"/>
                  <a:pt x="1905" y="1904"/>
                  <a:pt x="1965" y="1662"/>
                </a:cubicBezTo>
                <a:cubicBezTo>
                  <a:pt x="2025" y="1420"/>
                  <a:pt x="1663" y="1194"/>
                  <a:pt x="1602" y="982"/>
                </a:cubicBezTo>
                <a:cubicBezTo>
                  <a:pt x="1541" y="770"/>
                  <a:pt x="1542" y="505"/>
                  <a:pt x="1602" y="392"/>
                </a:cubicBezTo>
                <a:cubicBezTo>
                  <a:pt x="1662" y="279"/>
                  <a:pt x="1905" y="0"/>
                  <a:pt x="1965" y="302"/>
                </a:cubicBezTo>
                <a:cubicBezTo>
                  <a:pt x="2025" y="604"/>
                  <a:pt x="2139" y="1837"/>
                  <a:pt x="1965" y="2207"/>
                </a:cubicBezTo>
                <a:cubicBezTo>
                  <a:pt x="1791" y="2577"/>
                  <a:pt x="1179" y="2539"/>
                  <a:pt x="922" y="2524"/>
                </a:cubicBezTo>
                <a:cubicBezTo>
                  <a:pt x="665" y="2509"/>
                  <a:pt x="567" y="2297"/>
                  <a:pt x="423" y="2116"/>
                </a:cubicBezTo>
                <a:cubicBezTo>
                  <a:pt x="279" y="1935"/>
                  <a:pt x="120" y="1564"/>
                  <a:pt x="60" y="1436"/>
                </a:cubicBezTo>
                <a:close/>
              </a:path>
            </a:pathLst>
          </a:custGeom>
          <a:solidFill>
            <a:schemeClr val="accent1"/>
          </a:solidFill>
          <a:ln w="9525">
            <a:solidFill>
              <a:schemeClr val="tx1"/>
            </a:solidFill>
            <a:round/>
            <a:headEnd/>
            <a:tailEnd/>
          </a:ln>
        </p:spPr>
        <p:txBody>
          <a:bodyPr wrap="none" anchor="ctr"/>
          <a:lstStyle/>
          <a:p>
            <a:endParaRPr lang="en-US"/>
          </a:p>
        </p:txBody>
      </p:sp>
      <p:sp>
        <p:nvSpPr>
          <p:cNvPr id="36871" name="Freeform 5"/>
          <p:cNvSpPr>
            <a:spLocks/>
          </p:cNvSpPr>
          <p:nvPr/>
        </p:nvSpPr>
        <p:spPr bwMode="auto">
          <a:xfrm>
            <a:off x="2754313" y="1344613"/>
            <a:ext cx="1611312" cy="2425700"/>
          </a:xfrm>
          <a:custGeom>
            <a:avLst/>
            <a:gdLst>
              <a:gd name="T0" fmla="*/ 23 w 1090"/>
              <a:gd name="T1" fmla="*/ 174 h 1770"/>
              <a:gd name="T2" fmla="*/ 159 w 1090"/>
              <a:gd name="T3" fmla="*/ 1172 h 1770"/>
              <a:gd name="T4" fmla="*/ 658 w 1090"/>
              <a:gd name="T5" fmla="*/ 1308 h 1770"/>
              <a:gd name="T6" fmla="*/ 704 w 1090"/>
              <a:gd name="T7" fmla="*/ 1580 h 1770"/>
              <a:gd name="T8" fmla="*/ 840 w 1090"/>
              <a:gd name="T9" fmla="*/ 1762 h 1770"/>
              <a:gd name="T10" fmla="*/ 1067 w 1090"/>
              <a:gd name="T11" fmla="*/ 1535 h 1770"/>
              <a:gd name="T12" fmla="*/ 976 w 1090"/>
              <a:gd name="T13" fmla="*/ 1263 h 1770"/>
              <a:gd name="T14" fmla="*/ 749 w 1090"/>
              <a:gd name="T15" fmla="*/ 991 h 1770"/>
              <a:gd name="T16" fmla="*/ 794 w 1090"/>
              <a:gd name="T17" fmla="*/ 446 h 1770"/>
              <a:gd name="T18" fmla="*/ 295 w 1090"/>
              <a:gd name="T19" fmla="*/ 129 h 1770"/>
              <a:gd name="T20" fmla="*/ 23 w 1090"/>
              <a:gd name="T21" fmla="*/ 174 h 17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090"/>
              <a:gd name="T34" fmla="*/ 0 h 1770"/>
              <a:gd name="T35" fmla="*/ 1090 w 1090"/>
              <a:gd name="T36" fmla="*/ 1770 h 177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090" h="1770">
                <a:moveTo>
                  <a:pt x="23" y="174"/>
                </a:moveTo>
                <a:cubicBezTo>
                  <a:pt x="0" y="348"/>
                  <a:pt x="53" y="983"/>
                  <a:pt x="159" y="1172"/>
                </a:cubicBezTo>
                <a:cubicBezTo>
                  <a:pt x="265" y="1361"/>
                  <a:pt x="567" y="1240"/>
                  <a:pt x="658" y="1308"/>
                </a:cubicBezTo>
                <a:cubicBezTo>
                  <a:pt x="749" y="1376"/>
                  <a:pt x="674" y="1504"/>
                  <a:pt x="704" y="1580"/>
                </a:cubicBezTo>
                <a:cubicBezTo>
                  <a:pt x="734" y="1656"/>
                  <a:pt x="780" y="1770"/>
                  <a:pt x="840" y="1762"/>
                </a:cubicBezTo>
                <a:cubicBezTo>
                  <a:pt x="900" y="1754"/>
                  <a:pt x="1044" y="1618"/>
                  <a:pt x="1067" y="1535"/>
                </a:cubicBezTo>
                <a:cubicBezTo>
                  <a:pt x="1090" y="1452"/>
                  <a:pt x="1029" y="1354"/>
                  <a:pt x="976" y="1263"/>
                </a:cubicBezTo>
                <a:cubicBezTo>
                  <a:pt x="923" y="1172"/>
                  <a:pt x="779" y="1127"/>
                  <a:pt x="749" y="991"/>
                </a:cubicBezTo>
                <a:cubicBezTo>
                  <a:pt x="719" y="855"/>
                  <a:pt x="870" y="590"/>
                  <a:pt x="794" y="446"/>
                </a:cubicBezTo>
                <a:cubicBezTo>
                  <a:pt x="718" y="302"/>
                  <a:pt x="423" y="174"/>
                  <a:pt x="295" y="129"/>
                </a:cubicBezTo>
                <a:cubicBezTo>
                  <a:pt x="167" y="84"/>
                  <a:pt x="46" y="0"/>
                  <a:pt x="23" y="174"/>
                </a:cubicBezTo>
                <a:close/>
              </a:path>
            </a:pathLst>
          </a:custGeom>
          <a:solidFill>
            <a:schemeClr val="folHlink"/>
          </a:solidFill>
          <a:ln w="9525">
            <a:solidFill>
              <a:schemeClr val="tx1"/>
            </a:solidFill>
            <a:round/>
            <a:headEnd/>
            <a:tailEnd/>
          </a:ln>
        </p:spPr>
        <p:txBody>
          <a:bodyPr wrap="none" anchor="ctr"/>
          <a:lstStyle/>
          <a:p>
            <a:endParaRPr lang="en-US"/>
          </a:p>
        </p:txBody>
      </p:sp>
      <p:sp>
        <p:nvSpPr>
          <p:cNvPr id="36872" name="Oval 6"/>
          <p:cNvSpPr>
            <a:spLocks noChangeArrowheads="1"/>
          </p:cNvSpPr>
          <p:nvPr/>
        </p:nvSpPr>
        <p:spPr bwMode="auto">
          <a:xfrm rot="-546664">
            <a:off x="4281488" y="1427163"/>
            <a:ext cx="938212" cy="2238375"/>
          </a:xfrm>
          <a:prstGeom prst="ellipse">
            <a:avLst/>
          </a:prstGeom>
          <a:solidFill>
            <a:srgbClr val="FF3300"/>
          </a:solidFill>
          <a:ln w="9525">
            <a:solidFill>
              <a:schemeClr val="tx1"/>
            </a:solidFill>
            <a:round/>
            <a:headEnd/>
            <a:tailEnd/>
          </a:ln>
        </p:spPr>
        <p:txBody>
          <a:bodyPr wrap="none" anchor="ctr"/>
          <a:lstStyle/>
          <a:p>
            <a:endParaRPr lang="en-US"/>
          </a:p>
        </p:txBody>
      </p:sp>
      <p:sp>
        <p:nvSpPr>
          <p:cNvPr id="36873" name="Oval 7"/>
          <p:cNvSpPr>
            <a:spLocks noChangeArrowheads="1"/>
          </p:cNvSpPr>
          <p:nvPr/>
        </p:nvSpPr>
        <p:spPr bwMode="auto">
          <a:xfrm>
            <a:off x="4733925" y="3757613"/>
            <a:ext cx="469900" cy="561975"/>
          </a:xfrm>
          <a:prstGeom prst="ellipse">
            <a:avLst/>
          </a:prstGeom>
          <a:solidFill>
            <a:srgbClr val="33CC33"/>
          </a:solidFill>
          <a:ln w="9525">
            <a:solidFill>
              <a:schemeClr val="tx1"/>
            </a:solidFill>
            <a:round/>
            <a:headEnd/>
            <a:tailEnd/>
          </a:ln>
        </p:spPr>
        <p:txBody>
          <a:bodyPr wrap="none" anchor="ctr"/>
          <a:lstStyle/>
          <a:p>
            <a:endParaRPr lang="en-US"/>
          </a:p>
        </p:txBody>
      </p:sp>
      <p:sp>
        <p:nvSpPr>
          <p:cNvPr id="36874" name="Oval 8"/>
          <p:cNvSpPr>
            <a:spLocks noChangeArrowheads="1"/>
          </p:cNvSpPr>
          <p:nvPr/>
        </p:nvSpPr>
        <p:spPr bwMode="auto">
          <a:xfrm>
            <a:off x="3151188" y="2701925"/>
            <a:ext cx="304800"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75" name="Text Box 9"/>
          <p:cNvSpPr txBox="1">
            <a:spLocks noChangeArrowheads="1"/>
          </p:cNvSpPr>
          <p:nvPr/>
        </p:nvSpPr>
        <p:spPr bwMode="auto">
          <a:xfrm>
            <a:off x="3151188" y="2744788"/>
            <a:ext cx="3476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76" name="Oval 10"/>
          <p:cNvSpPr>
            <a:spLocks noChangeArrowheads="1"/>
          </p:cNvSpPr>
          <p:nvPr/>
        </p:nvSpPr>
        <p:spPr bwMode="auto">
          <a:xfrm>
            <a:off x="3860800" y="3262313"/>
            <a:ext cx="303213"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77" name="Text Box 11"/>
          <p:cNvSpPr txBox="1">
            <a:spLocks noChangeArrowheads="1"/>
          </p:cNvSpPr>
          <p:nvPr/>
        </p:nvSpPr>
        <p:spPr bwMode="auto">
          <a:xfrm>
            <a:off x="3860800" y="3305175"/>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78" name="Oval 12"/>
          <p:cNvSpPr>
            <a:spLocks noChangeArrowheads="1"/>
          </p:cNvSpPr>
          <p:nvPr/>
        </p:nvSpPr>
        <p:spPr bwMode="auto">
          <a:xfrm>
            <a:off x="4802188" y="3883025"/>
            <a:ext cx="304800"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79" name="Text Box 13"/>
          <p:cNvSpPr txBox="1">
            <a:spLocks noChangeArrowheads="1"/>
          </p:cNvSpPr>
          <p:nvPr/>
        </p:nvSpPr>
        <p:spPr bwMode="auto">
          <a:xfrm>
            <a:off x="4802188" y="3927475"/>
            <a:ext cx="3476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80" name="Oval 14"/>
          <p:cNvSpPr>
            <a:spLocks noChangeArrowheads="1"/>
          </p:cNvSpPr>
          <p:nvPr/>
        </p:nvSpPr>
        <p:spPr bwMode="auto">
          <a:xfrm>
            <a:off x="5603875" y="2717800"/>
            <a:ext cx="303213"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1" name="Text Box 15"/>
          <p:cNvSpPr txBox="1">
            <a:spLocks noChangeArrowheads="1"/>
          </p:cNvSpPr>
          <p:nvPr/>
        </p:nvSpPr>
        <p:spPr bwMode="auto">
          <a:xfrm>
            <a:off x="5603875" y="2762250"/>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&lt;</a:t>
            </a:r>
          </a:p>
        </p:txBody>
      </p:sp>
      <p:sp>
        <p:nvSpPr>
          <p:cNvPr id="36882" name="Oval 16"/>
          <p:cNvSpPr>
            <a:spLocks noChangeArrowheads="1"/>
          </p:cNvSpPr>
          <p:nvPr/>
        </p:nvSpPr>
        <p:spPr bwMode="auto">
          <a:xfrm>
            <a:off x="3324225" y="3262313"/>
            <a:ext cx="303213"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3" name="Text Box 17"/>
          <p:cNvSpPr txBox="1">
            <a:spLocks noChangeArrowheads="1"/>
          </p:cNvSpPr>
          <p:nvPr/>
        </p:nvSpPr>
        <p:spPr bwMode="auto">
          <a:xfrm>
            <a:off x="3324225" y="3308350"/>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84" name="Oval 18"/>
          <p:cNvSpPr>
            <a:spLocks noChangeArrowheads="1"/>
          </p:cNvSpPr>
          <p:nvPr/>
        </p:nvSpPr>
        <p:spPr bwMode="auto">
          <a:xfrm>
            <a:off x="3689350" y="3867150"/>
            <a:ext cx="304800"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5" name="Text Box 19"/>
          <p:cNvSpPr txBox="1">
            <a:spLocks noChangeArrowheads="1"/>
          </p:cNvSpPr>
          <p:nvPr/>
        </p:nvSpPr>
        <p:spPr bwMode="auto">
          <a:xfrm>
            <a:off x="3689350" y="3911600"/>
            <a:ext cx="34766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86" name="Oval 20"/>
          <p:cNvSpPr>
            <a:spLocks noChangeArrowheads="1"/>
          </p:cNvSpPr>
          <p:nvPr/>
        </p:nvSpPr>
        <p:spPr bwMode="auto">
          <a:xfrm>
            <a:off x="2900363" y="1624013"/>
            <a:ext cx="303212" cy="269875"/>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7" name="Text Box 21"/>
          <p:cNvSpPr txBox="1">
            <a:spLocks noChangeArrowheads="1"/>
          </p:cNvSpPr>
          <p:nvPr/>
        </p:nvSpPr>
        <p:spPr bwMode="auto">
          <a:xfrm>
            <a:off x="2900363" y="1663700"/>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88" name="Oval 22"/>
          <p:cNvSpPr>
            <a:spLocks noChangeArrowheads="1"/>
          </p:cNvSpPr>
          <p:nvPr/>
        </p:nvSpPr>
        <p:spPr bwMode="auto">
          <a:xfrm>
            <a:off x="3421063" y="2185988"/>
            <a:ext cx="303212" cy="269875"/>
          </a:xfrm>
          <a:prstGeom prst="ellipse">
            <a:avLst/>
          </a:prstGeom>
          <a:solidFill>
            <a:schemeClr val="bg1"/>
          </a:solidFill>
          <a:ln w="9525">
            <a:solidFill>
              <a:schemeClr val="tx1"/>
            </a:solidFill>
            <a:round/>
            <a:headEnd/>
            <a:tailEnd/>
          </a:ln>
        </p:spPr>
        <p:txBody>
          <a:bodyPr wrap="none" anchor="ctr"/>
          <a:lstStyle/>
          <a:p>
            <a:endParaRPr lang="en-US"/>
          </a:p>
        </p:txBody>
      </p:sp>
      <p:sp>
        <p:nvSpPr>
          <p:cNvPr id="36889" name="Text Box 23"/>
          <p:cNvSpPr txBox="1">
            <a:spLocks noChangeArrowheads="1"/>
          </p:cNvSpPr>
          <p:nvPr/>
        </p:nvSpPr>
        <p:spPr bwMode="auto">
          <a:xfrm>
            <a:off x="3421063" y="2220913"/>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90" name="Oval 24"/>
          <p:cNvSpPr>
            <a:spLocks noChangeArrowheads="1"/>
          </p:cNvSpPr>
          <p:nvPr/>
        </p:nvSpPr>
        <p:spPr bwMode="auto">
          <a:xfrm>
            <a:off x="4329113" y="1624013"/>
            <a:ext cx="303212" cy="766762"/>
          </a:xfrm>
          <a:prstGeom prst="ellipse">
            <a:avLst/>
          </a:prstGeom>
          <a:solidFill>
            <a:schemeClr val="bg1"/>
          </a:solidFill>
          <a:ln w="9525">
            <a:solidFill>
              <a:schemeClr val="tx1"/>
            </a:solidFill>
            <a:round/>
            <a:headEnd/>
            <a:tailEnd/>
          </a:ln>
        </p:spPr>
        <p:txBody>
          <a:bodyPr wrap="none" anchor="ctr"/>
          <a:lstStyle/>
          <a:p>
            <a:endParaRPr lang="en-US"/>
          </a:p>
        </p:txBody>
      </p:sp>
      <p:sp>
        <p:nvSpPr>
          <p:cNvPr id="36891" name="Text Box 25"/>
          <p:cNvSpPr txBox="1">
            <a:spLocks noChangeArrowheads="1"/>
          </p:cNvSpPr>
          <p:nvPr/>
        </p:nvSpPr>
        <p:spPr bwMode="auto">
          <a:xfrm>
            <a:off x="4329113" y="1739900"/>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92" name="Oval 26"/>
          <p:cNvSpPr>
            <a:spLocks noChangeArrowheads="1"/>
          </p:cNvSpPr>
          <p:nvPr/>
        </p:nvSpPr>
        <p:spPr bwMode="auto">
          <a:xfrm>
            <a:off x="4792663" y="2673350"/>
            <a:ext cx="304800" cy="809625"/>
          </a:xfrm>
          <a:prstGeom prst="ellipse">
            <a:avLst/>
          </a:prstGeom>
          <a:solidFill>
            <a:schemeClr val="bg1"/>
          </a:solidFill>
          <a:ln w="9525">
            <a:solidFill>
              <a:schemeClr val="tx1"/>
            </a:solidFill>
            <a:round/>
            <a:headEnd/>
            <a:tailEnd/>
          </a:ln>
        </p:spPr>
        <p:txBody>
          <a:bodyPr wrap="none" anchor="ctr"/>
          <a:lstStyle/>
          <a:p>
            <a:endParaRPr lang="en-US"/>
          </a:p>
        </p:txBody>
      </p:sp>
      <p:sp>
        <p:nvSpPr>
          <p:cNvPr id="36893" name="Text Box 27"/>
          <p:cNvSpPr txBox="1">
            <a:spLocks noChangeArrowheads="1"/>
          </p:cNvSpPr>
          <p:nvPr/>
        </p:nvSpPr>
        <p:spPr bwMode="auto">
          <a:xfrm>
            <a:off x="4792663" y="2794000"/>
            <a:ext cx="347662"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6894" name="Oval 28"/>
          <p:cNvSpPr>
            <a:spLocks noChangeArrowheads="1"/>
          </p:cNvSpPr>
          <p:nvPr/>
        </p:nvSpPr>
        <p:spPr bwMode="auto">
          <a:xfrm>
            <a:off x="5603875" y="2141538"/>
            <a:ext cx="303213" cy="311150"/>
          </a:xfrm>
          <a:prstGeom prst="ellipse">
            <a:avLst/>
          </a:prstGeom>
          <a:solidFill>
            <a:schemeClr val="bg1"/>
          </a:solidFill>
          <a:ln w="9525">
            <a:solidFill>
              <a:schemeClr val="tx1"/>
            </a:solidFill>
            <a:round/>
            <a:headEnd/>
            <a:tailEnd/>
          </a:ln>
        </p:spPr>
        <p:txBody>
          <a:bodyPr wrap="none" anchor="ctr"/>
          <a:lstStyle/>
          <a:p>
            <a:endParaRPr lang="en-US"/>
          </a:p>
        </p:txBody>
      </p:sp>
      <p:sp>
        <p:nvSpPr>
          <p:cNvPr id="36895" name="Text Box 29"/>
          <p:cNvSpPr txBox="1">
            <a:spLocks noChangeArrowheads="1"/>
          </p:cNvSpPr>
          <p:nvPr/>
        </p:nvSpPr>
        <p:spPr bwMode="auto">
          <a:xfrm>
            <a:off x="5603875" y="2189163"/>
            <a:ext cx="3460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nvGrpSpPr>
          <p:cNvPr id="36896" name="Group 30"/>
          <p:cNvGrpSpPr>
            <a:grpSpLocks/>
          </p:cNvGrpSpPr>
          <p:nvPr/>
        </p:nvGrpSpPr>
        <p:grpSpPr bwMode="auto">
          <a:xfrm>
            <a:off x="4502150" y="960438"/>
            <a:ext cx="563563" cy="309562"/>
            <a:chOff x="2426" y="1071"/>
            <a:chExt cx="590" cy="318"/>
          </a:xfrm>
        </p:grpSpPr>
        <p:sp>
          <p:nvSpPr>
            <p:cNvPr id="36947" name="Oval 31"/>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6948" name="Text Box 32"/>
            <p:cNvSpPr txBox="1">
              <a:spLocks noChangeArrowheads="1"/>
            </p:cNvSpPr>
            <p:nvPr/>
          </p:nvSpPr>
          <p:spPr bwMode="auto">
            <a:xfrm>
              <a:off x="2426" y="1117"/>
              <a:ext cx="590" cy="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grpSp>
        <p:nvGrpSpPr>
          <p:cNvPr id="36897" name="Group 33"/>
          <p:cNvGrpSpPr>
            <a:grpSpLocks/>
          </p:cNvGrpSpPr>
          <p:nvPr/>
        </p:nvGrpSpPr>
        <p:grpSpPr bwMode="auto">
          <a:xfrm>
            <a:off x="4532313" y="4443413"/>
            <a:ext cx="563562" cy="309562"/>
            <a:chOff x="2426" y="1071"/>
            <a:chExt cx="590" cy="318"/>
          </a:xfrm>
        </p:grpSpPr>
        <p:sp>
          <p:nvSpPr>
            <p:cNvPr id="36945" name="Oval 34"/>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6946" name="Text Box 35"/>
            <p:cNvSpPr txBox="1">
              <a:spLocks noChangeArrowheads="1"/>
            </p:cNvSpPr>
            <p:nvPr/>
          </p:nvSpPr>
          <p:spPr bwMode="auto">
            <a:xfrm>
              <a:off x="2426" y="1117"/>
              <a:ext cx="590" cy="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sp>
        <p:nvSpPr>
          <p:cNvPr id="36898" name="Line 36"/>
          <p:cNvSpPr>
            <a:spLocks noChangeShapeType="1"/>
          </p:cNvSpPr>
          <p:nvPr/>
        </p:nvSpPr>
        <p:spPr bwMode="auto">
          <a:xfrm>
            <a:off x="2386013" y="2079625"/>
            <a:ext cx="43291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899" name="Line 37"/>
          <p:cNvSpPr>
            <a:spLocks noChangeShapeType="1"/>
          </p:cNvSpPr>
          <p:nvPr/>
        </p:nvSpPr>
        <p:spPr bwMode="auto">
          <a:xfrm>
            <a:off x="2386013" y="2578100"/>
            <a:ext cx="43291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0" name="Line 38"/>
          <p:cNvSpPr>
            <a:spLocks noChangeShapeType="1"/>
          </p:cNvSpPr>
          <p:nvPr/>
        </p:nvSpPr>
        <p:spPr bwMode="auto">
          <a:xfrm>
            <a:off x="2386013" y="3136900"/>
            <a:ext cx="43291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1" name="Line 39"/>
          <p:cNvSpPr>
            <a:spLocks noChangeShapeType="1"/>
          </p:cNvSpPr>
          <p:nvPr/>
        </p:nvSpPr>
        <p:spPr bwMode="auto">
          <a:xfrm>
            <a:off x="2386013" y="3695700"/>
            <a:ext cx="43291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2" name="Line 40"/>
          <p:cNvSpPr>
            <a:spLocks noChangeShapeType="1"/>
          </p:cNvSpPr>
          <p:nvPr/>
        </p:nvSpPr>
        <p:spPr bwMode="auto">
          <a:xfrm flipH="1">
            <a:off x="3073400" y="1093788"/>
            <a:ext cx="1558925" cy="53022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3" name="Line 41"/>
          <p:cNvSpPr>
            <a:spLocks noChangeShapeType="1"/>
          </p:cNvSpPr>
          <p:nvPr/>
        </p:nvSpPr>
        <p:spPr bwMode="auto">
          <a:xfrm flipH="1">
            <a:off x="3594100" y="1182688"/>
            <a:ext cx="1038225" cy="10223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4" name="Line 42"/>
          <p:cNvSpPr>
            <a:spLocks noChangeShapeType="1"/>
          </p:cNvSpPr>
          <p:nvPr/>
        </p:nvSpPr>
        <p:spPr bwMode="auto">
          <a:xfrm flipH="1">
            <a:off x="4502150" y="1270000"/>
            <a:ext cx="215900" cy="35401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5" name="Line 43"/>
          <p:cNvSpPr>
            <a:spLocks noChangeShapeType="1"/>
          </p:cNvSpPr>
          <p:nvPr/>
        </p:nvSpPr>
        <p:spPr bwMode="auto">
          <a:xfrm>
            <a:off x="4891088" y="1227138"/>
            <a:ext cx="44450" cy="141287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6" name="Line 44"/>
          <p:cNvSpPr>
            <a:spLocks noChangeShapeType="1"/>
          </p:cNvSpPr>
          <p:nvPr/>
        </p:nvSpPr>
        <p:spPr bwMode="auto">
          <a:xfrm>
            <a:off x="4935538" y="1136650"/>
            <a:ext cx="869950" cy="10048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07" name="Line 45"/>
          <p:cNvSpPr>
            <a:spLocks noChangeShapeType="1"/>
          </p:cNvSpPr>
          <p:nvPr/>
        </p:nvSpPr>
        <p:spPr bwMode="auto">
          <a:xfrm>
            <a:off x="3057525" y="1893888"/>
            <a:ext cx="200025" cy="8080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08" name="Line 46"/>
          <p:cNvSpPr>
            <a:spLocks noChangeShapeType="1"/>
          </p:cNvSpPr>
          <p:nvPr/>
        </p:nvSpPr>
        <p:spPr bwMode="auto">
          <a:xfrm flipH="1">
            <a:off x="3324225" y="2452688"/>
            <a:ext cx="269875" cy="2492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09" name="Line 47"/>
          <p:cNvSpPr>
            <a:spLocks noChangeShapeType="1"/>
          </p:cNvSpPr>
          <p:nvPr/>
        </p:nvSpPr>
        <p:spPr bwMode="auto">
          <a:xfrm>
            <a:off x="4926013" y="3482975"/>
            <a:ext cx="0" cy="31115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10" name="Line 48"/>
          <p:cNvSpPr>
            <a:spLocks noChangeShapeType="1"/>
          </p:cNvSpPr>
          <p:nvPr/>
        </p:nvSpPr>
        <p:spPr bwMode="auto">
          <a:xfrm>
            <a:off x="5776913" y="2452688"/>
            <a:ext cx="0" cy="26511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11" name="Line 49"/>
          <p:cNvSpPr>
            <a:spLocks noChangeShapeType="1"/>
          </p:cNvSpPr>
          <p:nvPr/>
        </p:nvSpPr>
        <p:spPr bwMode="auto">
          <a:xfrm>
            <a:off x="3257550" y="3013075"/>
            <a:ext cx="168275" cy="2667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12" name="Line 50"/>
          <p:cNvSpPr>
            <a:spLocks noChangeShapeType="1"/>
          </p:cNvSpPr>
          <p:nvPr/>
        </p:nvSpPr>
        <p:spPr bwMode="auto">
          <a:xfrm>
            <a:off x="3559175" y="3602038"/>
            <a:ext cx="215900" cy="3095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13" name="Line 51"/>
          <p:cNvSpPr>
            <a:spLocks noChangeShapeType="1"/>
          </p:cNvSpPr>
          <p:nvPr/>
        </p:nvSpPr>
        <p:spPr bwMode="auto">
          <a:xfrm flipH="1">
            <a:off x="3860800" y="3573463"/>
            <a:ext cx="134938" cy="3095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14" name="Line 52"/>
          <p:cNvSpPr>
            <a:spLocks noChangeShapeType="1"/>
          </p:cNvSpPr>
          <p:nvPr/>
        </p:nvSpPr>
        <p:spPr bwMode="auto">
          <a:xfrm>
            <a:off x="3860800" y="4194175"/>
            <a:ext cx="804863" cy="3730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5" name="Line 53"/>
          <p:cNvSpPr>
            <a:spLocks noChangeShapeType="1"/>
          </p:cNvSpPr>
          <p:nvPr/>
        </p:nvSpPr>
        <p:spPr bwMode="auto">
          <a:xfrm flipH="1">
            <a:off x="4935538" y="4257675"/>
            <a:ext cx="0" cy="24765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16" name="Text Box 54"/>
          <p:cNvSpPr txBox="1">
            <a:spLocks noChangeArrowheads="1"/>
          </p:cNvSpPr>
          <p:nvPr/>
        </p:nvSpPr>
        <p:spPr bwMode="auto">
          <a:xfrm>
            <a:off x="4800600" y="960438"/>
            <a:ext cx="4349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0</a:t>
            </a:r>
          </a:p>
        </p:txBody>
      </p:sp>
      <p:sp>
        <p:nvSpPr>
          <p:cNvPr id="36917" name="Text Box 55"/>
          <p:cNvSpPr txBox="1">
            <a:spLocks noChangeArrowheads="1"/>
          </p:cNvSpPr>
          <p:nvPr/>
        </p:nvSpPr>
        <p:spPr bwMode="auto">
          <a:xfrm>
            <a:off x="2987675" y="1579563"/>
            <a:ext cx="430213"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36918" name="Text Box 56"/>
          <p:cNvSpPr txBox="1">
            <a:spLocks noChangeArrowheads="1"/>
          </p:cNvSpPr>
          <p:nvPr/>
        </p:nvSpPr>
        <p:spPr bwMode="auto">
          <a:xfrm>
            <a:off x="3594100" y="2141538"/>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36919" name="Text Box 57"/>
          <p:cNvSpPr txBox="1">
            <a:spLocks noChangeArrowheads="1"/>
          </p:cNvSpPr>
          <p:nvPr/>
        </p:nvSpPr>
        <p:spPr bwMode="auto">
          <a:xfrm>
            <a:off x="3282950" y="2614613"/>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36920" name="Text Box 58"/>
          <p:cNvSpPr txBox="1">
            <a:spLocks noChangeArrowheads="1"/>
          </p:cNvSpPr>
          <p:nvPr/>
        </p:nvSpPr>
        <p:spPr bwMode="auto">
          <a:xfrm>
            <a:off x="3457575" y="3198813"/>
            <a:ext cx="434975"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36921" name="Text Box 59"/>
          <p:cNvSpPr txBox="1">
            <a:spLocks noChangeArrowheads="1"/>
          </p:cNvSpPr>
          <p:nvPr/>
        </p:nvSpPr>
        <p:spPr bwMode="auto">
          <a:xfrm>
            <a:off x="3860800" y="3821113"/>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36922" name="Text Box 60"/>
          <p:cNvSpPr txBox="1">
            <a:spLocks noChangeArrowheads="1"/>
          </p:cNvSpPr>
          <p:nvPr/>
        </p:nvSpPr>
        <p:spPr bwMode="auto">
          <a:xfrm>
            <a:off x="4459288" y="1579563"/>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36923" name="Text Box 61"/>
          <p:cNvSpPr txBox="1">
            <a:spLocks noChangeArrowheads="1"/>
          </p:cNvSpPr>
          <p:nvPr/>
        </p:nvSpPr>
        <p:spPr bwMode="auto">
          <a:xfrm>
            <a:off x="3995738" y="3198813"/>
            <a:ext cx="433387"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36924" name="Text Box 62"/>
          <p:cNvSpPr txBox="1">
            <a:spLocks noChangeArrowheads="1"/>
          </p:cNvSpPr>
          <p:nvPr/>
        </p:nvSpPr>
        <p:spPr bwMode="auto">
          <a:xfrm>
            <a:off x="4921250" y="2630488"/>
            <a:ext cx="43338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36925" name="Text Box 63"/>
          <p:cNvSpPr txBox="1">
            <a:spLocks noChangeArrowheads="1"/>
          </p:cNvSpPr>
          <p:nvPr/>
        </p:nvSpPr>
        <p:spPr bwMode="auto">
          <a:xfrm>
            <a:off x="4935538" y="3821113"/>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9</a:t>
            </a:r>
          </a:p>
        </p:txBody>
      </p:sp>
      <p:sp>
        <p:nvSpPr>
          <p:cNvPr id="36926" name="Text Box 64"/>
          <p:cNvSpPr txBox="1">
            <a:spLocks noChangeArrowheads="1"/>
          </p:cNvSpPr>
          <p:nvPr/>
        </p:nvSpPr>
        <p:spPr bwMode="auto">
          <a:xfrm>
            <a:off x="5776913" y="2098675"/>
            <a:ext cx="4318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36927" name="Text Box 65"/>
          <p:cNvSpPr txBox="1">
            <a:spLocks noChangeArrowheads="1"/>
          </p:cNvSpPr>
          <p:nvPr/>
        </p:nvSpPr>
        <p:spPr bwMode="auto">
          <a:xfrm>
            <a:off x="5732463" y="2674938"/>
            <a:ext cx="433387"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36928" name="Text Box 66"/>
          <p:cNvSpPr txBox="1">
            <a:spLocks noChangeArrowheads="1"/>
          </p:cNvSpPr>
          <p:nvPr/>
        </p:nvSpPr>
        <p:spPr bwMode="auto">
          <a:xfrm>
            <a:off x="4464050" y="4319588"/>
            <a:ext cx="433388"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a:t>
            </a:r>
          </a:p>
        </p:txBody>
      </p:sp>
      <p:sp>
        <p:nvSpPr>
          <p:cNvPr id="36929" name="Text Box 67"/>
          <p:cNvSpPr txBox="1">
            <a:spLocks noChangeArrowheads="1"/>
          </p:cNvSpPr>
          <p:nvPr/>
        </p:nvSpPr>
        <p:spPr bwMode="auto">
          <a:xfrm>
            <a:off x="2251075" y="1709738"/>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1</a:t>
            </a:r>
          </a:p>
        </p:txBody>
      </p:sp>
      <p:sp>
        <p:nvSpPr>
          <p:cNvPr id="36930" name="Text Box 68"/>
          <p:cNvSpPr txBox="1">
            <a:spLocks noChangeArrowheads="1"/>
          </p:cNvSpPr>
          <p:nvPr/>
        </p:nvSpPr>
        <p:spPr bwMode="auto">
          <a:xfrm>
            <a:off x="2251075" y="2239963"/>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2</a:t>
            </a:r>
          </a:p>
        </p:txBody>
      </p:sp>
      <p:sp>
        <p:nvSpPr>
          <p:cNvPr id="36931" name="Text Box 69"/>
          <p:cNvSpPr txBox="1">
            <a:spLocks noChangeArrowheads="1"/>
          </p:cNvSpPr>
          <p:nvPr/>
        </p:nvSpPr>
        <p:spPr bwMode="auto">
          <a:xfrm>
            <a:off x="2251075" y="2819400"/>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3</a:t>
            </a:r>
          </a:p>
        </p:txBody>
      </p:sp>
      <p:sp>
        <p:nvSpPr>
          <p:cNvPr id="36932" name="Text Box 70"/>
          <p:cNvSpPr txBox="1">
            <a:spLocks noChangeArrowheads="1"/>
          </p:cNvSpPr>
          <p:nvPr/>
        </p:nvSpPr>
        <p:spPr bwMode="auto">
          <a:xfrm>
            <a:off x="2251075" y="3352800"/>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4</a:t>
            </a:r>
          </a:p>
        </p:txBody>
      </p:sp>
      <p:sp>
        <p:nvSpPr>
          <p:cNvPr id="36933" name="Line 71"/>
          <p:cNvSpPr>
            <a:spLocks noChangeShapeType="1"/>
          </p:cNvSpPr>
          <p:nvPr/>
        </p:nvSpPr>
        <p:spPr bwMode="auto">
          <a:xfrm>
            <a:off x="2386013" y="4319588"/>
            <a:ext cx="4329112"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4" name="Text Box 72"/>
          <p:cNvSpPr txBox="1">
            <a:spLocks noChangeArrowheads="1"/>
          </p:cNvSpPr>
          <p:nvPr/>
        </p:nvSpPr>
        <p:spPr bwMode="auto">
          <a:xfrm>
            <a:off x="2251075" y="3865563"/>
            <a:ext cx="64770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5</a:t>
            </a:r>
          </a:p>
        </p:txBody>
      </p:sp>
      <p:sp>
        <p:nvSpPr>
          <p:cNvPr id="36935" name="Line 73"/>
          <p:cNvSpPr>
            <a:spLocks noChangeShapeType="1"/>
          </p:cNvSpPr>
          <p:nvPr/>
        </p:nvSpPr>
        <p:spPr bwMode="auto">
          <a:xfrm flipH="1">
            <a:off x="5000625" y="4194175"/>
            <a:ext cx="804863" cy="37306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6" name="Line 74"/>
          <p:cNvSpPr>
            <a:spLocks noChangeShapeType="1"/>
          </p:cNvSpPr>
          <p:nvPr/>
        </p:nvSpPr>
        <p:spPr bwMode="auto">
          <a:xfrm flipH="1">
            <a:off x="4062413" y="2390775"/>
            <a:ext cx="401637" cy="87153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6937" name="Line 75"/>
          <p:cNvSpPr>
            <a:spLocks noChangeShapeType="1"/>
          </p:cNvSpPr>
          <p:nvPr/>
        </p:nvSpPr>
        <p:spPr bwMode="auto">
          <a:xfrm flipV="1">
            <a:off x="5799138" y="3048000"/>
            <a:ext cx="0" cy="1119188"/>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6938" name="Text Box 76"/>
          <p:cNvSpPr txBox="1">
            <a:spLocks noChangeArrowheads="1"/>
          </p:cNvSpPr>
          <p:nvPr/>
        </p:nvSpPr>
        <p:spPr bwMode="auto">
          <a:xfrm>
            <a:off x="2538413" y="1247775"/>
            <a:ext cx="5270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36939" name="Text Box 77"/>
          <p:cNvSpPr txBox="1">
            <a:spLocks noChangeArrowheads="1"/>
          </p:cNvSpPr>
          <p:nvPr/>
        </p:nvSpPr>
        <p:spPr bwMode="auto">
          <a:xfrm>
            <a:off x="4770438" y="1463675"/>
            <a:ext cx="5270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(1,2)</a:t>
            </a:r>
          </a:p>
        </p:txBody>
      </p:sp>
      <p:sp>
        <p:nvSpPr>
          <p:cNvPr id="36940" name="Text Box 78"/>
          <p:cNvSpPr txBox="1">
            <a:spLocks noChangeArrowheads="1"/>
          </p:cNvSpPr>
          <p:nvPr/>
        </p:nvSpPr>
        <p:spPr bwMode="auto">
          <a:xfrm>
            <a:off x="5562600" y="1608138"/>
            <a:ext cx="5270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(2,1)</a:t>
            </a:r>
          </a:p>
        </p:txBody>
      </p:sp>
      <p:sp>
        <p:nvSpPr>
          <p:cNvPr id="36941" name="Text Box 79"/>
          <p:cNvSpPr txBox="1">
            <a:spLocks noChangeArrowheads="1"/>
          </p:cNvSpPr>
          <p:nvPr/>
        </p:nvSpPr>
        <p:spPr bwMode="auto">
          <a:xfrm>
            <a:off x="4122738" y="3768725"/>
            <a:ext cx="527050" cy="244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(2,2)</a:t>
            </a:r>
          </a:p>
        </p:txBody>
      </p:sp>
      <p:grpSp>
        <p:nvGrpSpPr>
          <p:cNvPr id="4" name="Group 82"/>
          <p:cNvGrpSpPr>
            <a:grpSpLocks/>
          </p:cNvGrpSpPr>
          <p:nvPr/>
        </p:nvGrpSpPr>
        <p:grpSpPr bwMode="auto">
          <a:xfrm>
            <a:off x="5092700" y="1039813"/>
            <a:ext cx="3656013" cy="827087"/>
            <a:chOff x="3208" y="655"/>
            <a:chExt cx="2303" cy="521"/>
          </a:xfrm>
        </p:grpSpPr>
        <p:sp>
          <p:nvSpPr>
            <p:cNvPr id="36943" name="Text Box 80"/>
            <p:cNvSpPr txBox="1">
              <a:spLocks noChangeArrowheads="1"/>
            </p:cNvSpPr>
            <p:nvPr/>
          </p:nvSpPr>
          <p:spPr bwMode="auto">
            <a:xfrm>
              <a:off x="4141" y="655"/>
              <a:ext cx="1370" cy="5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25400">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b="0">
                  <a:solidFill>
                    <a:srgbClr val="FF3300"/>
                  </a:solidFill>
                </a:rPr>
                <a:t>Slow multipliers save area</a:t>
              </a:r>
            </a:p>
          </p:txBody>
        </p:sp>
        <p:sp>
          <p:nvSpPr>
            <p:cNvPr id="36944" name="Line 81"/>
            <p:cNvSpPr>
              <a:spLocks noChangeShapeType="1"/>
            </p:cNvSpPr>
            <p:nvPr/>
          </p:nvSpPr>
          <p:spPr bwMode="auto">
            <a:xfrm flipH="1">
              <a:off x="3208" y="776"/>
              <a:ext cx="1024" cy="400"/>
            </a:xfrm>
            <a:prstGeom prst="line">
              <a:avLst/>
            </a:prstGeom>
            <a:noFill/>
            <a:ln w="38100">
              <a:solidFill>
                <a:srgbClr val="FF33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78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9F816FDF-D7AB-7548-B24F-7BD71F0F56D4}" type="slidenum">
              <a:rPr lang="en-US" sz="1400" b="0"/>
              <a:pPr/>
              <a:t>35</a:t>
            </a:fld>
            <a:endParaRPr lang="en-US" sz="1400" b="0"/>
          </a:p>
        </p:txBody>
      </p:sp>
      <p:sp>
        <p:nvSpPr>
          <p:cNvPr id="37892" name="Rectangle 2"/>
          <p:cNvSpPr>
            <a:spLocks noGrp="1" noChangeArrowheads="1"/>
          </p:cNvSpPr>
          <p:nvPr>
            <p:ph type="title"/>
          </p:nvPr>
        </p:nvSpPr>
        <p:spPr>
          <a:xfrm>
            <a:off x="684213" y="0"/>
            <a:ext cx="7772400" cy="742950"/>
          </a:xfrm>
        </p:spPr>
        <p:txBody>
          <a:bodyPr/>
          <a:lstStyle/>
          <a:p>
            <a:r>
              <a:rPr lang="en-US">
                <a:latin typeface="Arial Narrow" charset="0"/>
              </a:rPr>
              <a:t>Example 2</a:t>
            </a:r>
            <a:endParaRPr lang="en-US" sz="2000">
              <a:latin typeface="Arial Narrow" charset="0"/>
            </a:endParaRPr>
          </a:p>
        </p:txBody>
      </p:sp>
      <p:sp>
        <p:nvSpPr>
          <p:cNvPr id="37893" name="Rectangle 3"/>
          <p:cNvSpPr>
            <a:spLocks noGrp="1" noChangeArrowheads="1"/>
          </p:cNvSpPr>
          <p:nvPr>
            <p:ph type="body" idx="1"/>
          </p:nvPr>
        </p:nvSpPr>
        <p:spPr>
          <a:xfrm>
            <a:off x="404813" y="4264025"/>
            <a:ext cx="5930900" cy="1838325"/>
          </a:xfrm>
        </p:spPr>
        <p:txBody>
          <a:bodyPr/>
          <a:lstStyle/>
          <a:p>
            <a:pPr marL="342900" indent="-342900">
              <a:lnSpc>
                <a:spcPct val="90000"/>
              </a:lnSpc>
            </a:pPr>
            <a:r>
              <a:rPr lang="en-US" sz="2000">
                <a:latin typeface="Arial Narrow" charset="0"/>
              </a:rPr>
              <a:t>Latency bound of 4</a:t>
            </a:r>
          </a:p>
          <a:p>
            <a:pPr marL="742950" lvl="1" indent="-285750">
              <a:lnSpc>
                <a:spcPct val="90000"/>
              </a:lnSpc>
            </a:pPr>
            <a:r>
              <a:rPr lang="en-US" sz="1800">
                <a:latin typeface="Arial Narrow" charset="0"/>
              </a:rPr>
              <a:t>Fast multipliers for { </a:t>
            </a:r>
            <a:r>
              <a:rPr lang="en-US" sz="1800" i="1">
                <a:latin typeface="Arial Narrow" charset="0"/>
              </a:rPr>
              <a:t>v</a:t>
            </a:r>
            <a:r>
              <a:rPr lang="en-US" sz="1800" b="0" baseline="-14000">
                <a:latin typeface="Arial Narrow" charset="0"/>
              </a:rPr>
              <a:t>1 </a:t>
            </a:r>
            <a:r>
              <a:rPr lang="en-US" sz="1800" i="1">
                <a:latin typeface="Arial Narrow" charset="0"/>
              </a:rPr>
              <a:t>, v</a:t>
            </a:r>
            <a:r>
              <a:rPr lang="en-US" sz="1800" b="0" baseline="-14000">
                <a:latin typeface="Arial Narrow" charset="0"/>
              </a:rPr>
              <a:t>2 </a:t>
            </a:r>
            <a:r>
              <a:rPr lang="en-US" sz="1800" i="1">
                <a:latin typeface="Arial Narrow" charset="0"/>
              </a:rPr>
              <a:t>, v</a:t>
            </a:r>
            <a:r>
              <a:rPr lang="en-US" sz="1800" b="0" baseline="-14000">
                <a:latin typeface="Arial Narrow" charset="0"/>
              </a:rPr>
              <a:t>3</a:t>
            </a:r>
            <a:r>
              <a:rPr lang="en-US" sz="1800" i="1">
                <a:latin typeface="Arial Narrow" charset="0"/>
              </a:rPr>
              <a:t> </a:t>
            </a:r>
            <a:r>
              <a:rPr lang="en-US" sz="1800">
                <a:latin typeface="Arial Narrow" charset="0"/>
              </a:rPr>
              <a:t>}</a:t>
            </a:r>
          </a:p>
          <a:p>
            <a:pPr marL="742950" lvl="1" indent="-285750">
              <a:lnSpc>
                <a:spcPct val="90000"/>
              </a:lnSpc>
            </a:pPr>
            <a:r>
              <a:rPr lang="en-US" sz="1800">
                <a:latin typeface="Arial Narrow" charset="0"/>
              </a:rPr>
              <a:t>Slower multiplier can be used elsewhere</a:t>
            </a:r>
          </a:p>
          <a:p>
            <a:pPr marL="1143000" lvl="2">
              <a:lnSpc>
                <a:spcPct val="80000"/>
              </a:lnSpc>
            </a:pPr>
            <a:r>
              <a:rPr lang="en-US" sz="1600">
                <a:latin typeface="Arial Narrow" charset="0"/>
              </a:rPr>
              <a:t>Less sharing</a:t>
            </a:r>
          </a:p>
          <a:p>
            <a:pPr marL="342900" indent="-342900">
              <a:lnSpc>
                <a:spcPct val="90000"/>
              </a:lnSpc>
            </a:pPr>
            <a:r>
              <a:rPr lang="en-US" sz="2000">
                <a:latin typeface="Arial Narrow" charset="0"/>
              </a:rPr>
              <a:t>Minimum-latency design uses fast multipliers only</a:t>
            </a:r>
          </a:p>
          <a:p>
            <a:pPr marL="742950" lvl="1" indent="-285750">
              <a:lnSpc>
                <a:spcPct val="90000"/>
              </a:lnSpc>
            </a:pPr>
            <a:r>
              <a:rPr lang="en-US" sz="1800">
                <a:latin typeface="Arial Narrow" charset="0"/>
              </a:rPr>
              <a:t>Impossible to use slow multipliers</a:t>
            </a:r>
          </a:p>
        </p:txBody>
      </p:sp>
      <p:grpSp>
        <p:nvGrpSpPr>
          <p:cNvPr id="37894" name="Group 78"/>
          <p:cNvGrpSpPr>
            <a:grpSpLocks/>
          </p:cNvGrpSpPr>
          <p:nvPr/>
        </p:nvGrpSpPr>
        <p:grpSpPr bwMode="auto">
          <a:xfrm>
            <a:off x="2724150" y="1033463"/>
            <a:ext cx="4464050" cy="3756025"/>
            <a:chOff x="1348" y="595"/>
            <a:chExt cx="2812" cy="2366"/>
          </a:xfrm>
        </p:grpSpPr>
        <p:sp>
          <p:nvSpPr>
            <p:cNvPr id="37895" name="Freeform 4"/>
            <p:cNvSpPr>
              <a:spLocks/>
            </p:cNvSpPr>
            <p:nvPr/>
          </p:nvSpPr>
          <p:spPr bwMode="auto">
            <a:xfrm>
              <a:off x="2021" y="988"/>
              <a:ext cx="1284" cy="930"/>
            </a:xfrm>
            <a:custGeom>
              <a:avLst/>
              <a:gdLst>
                <a:gd name="T0" fmla="*/ 98 w 1284"/>
                <a:gd name="T1" fmla="*/ 15 h 930"/>
                <a:gd name="T2" fmla="*/ 7 w 1284"/>
                <a:gd name="T3" fmla="*/ 60 h 930"/>
                <a:gd name="T4" fmla="*/ 53 w 1284"/>
                <a:gd name="T5" fmla="*/ 242 h 930"/>
                <a:gd name="T6" fmla="*/ 234 w 1284"/>
                <a:gd name="T7" fmla="*/ 287 h 930"/>
                <a:gd name="T8" fmla="*/ 370 w 1284"/>
                <a:gd name="T9" fmla="*/ 514 h 930"/>
                <a:gd name="T10" fmla="*/ 506 w 1284"/>
                <a:gd name="T11" fmla="*/ 650 h 930"/>
                <a:gd name="T12" fmla="*/ 778 w 1284"/>
                <a:gd name="T13" fmla="*/ 786 h 930"/>
                <a:gd name="T14" fmla="*/ 960 w 1284"/>
                <a:gd name="T15" fmla="*/ 877 h 930"/>
                <a:gd name="T16" fmla="*/ 1141 w 1284"/>
                <a:gd name="T17" fmla="*/ 922 h 930"/>
                <a:gd name="T18" fmla="*/ 1232 w 1284"/>
                <a:gd name="T19" fmla="*/ 831 h 930"/>
                <a:gd name="T20" fmla="*/ 1277 w 1284"/>
                <a:gd name="T21" fmla="*/ 741 h 930"/>
                <a:gd name="T22" fmla="*/ 1187 w 1284"/>
                <a:gd name="T23" fmla="*/ 650 h 930"/>
                <a:gd name="T24" fmla="*/ 1005 w 1284"/>
                <a:gd name="T25" fmla="*/ 559 h 930"/>
                <a:gd name="T26" fmla="*/ 778 w 1284"/>
                <a:gd name="T27" fmla="*/ 423 h 930"/>
                <a:gd name="T28" fmla="*/ 642 w 1284"/>
                <a:gd name="T29" fmla="*/ 287 h 930"/>
                <a:gd name="T30" fmla="*/ 461 w 1284"/>
                <a:gd name="T31" fmla="*/ 106 h 930"/>
                <a:gd name="T32" fmla="*/ 325 w 1284"/>
                <a:gd name="T33" fmla="*/ 15 h 930"/>
                <a:gd name="T34" fmla="*/ 143 w 1284"/>
                <a:gd name="T35" fmla="*/ 15 h 930"/>
                <a:gd name="T36" fmla="*/ 98 w 1284"/>
                <a:gd name="T37" fmla="*/ 15 h 93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84"/>
                <a:gd name="T58" fmla="*/ 0 h 930"/>
                <a:gd name="T59" fmla="*/ 1284 w 1284"/>
                <a:gd name="T60" fmla="*/ 930 h 93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84" h="930">
                  <a:moveTo>
                    <a:pt x="98" y="15"/>
                  </a:moveTo>
                  <a:cubicBezTo>
                    <a:pt x="75" y="22"/>
                    <a:pt x="14" y="22"/>
                    <a:pt x="7" y="60"/>
                  </a:cubicBezTo>
                  <a:cubicBezTo>
                    <a:pt x="0" y="98"/>
                    <a:pt x="15" y="204"/>
                    <a:pt x="53" y="242"/>
                  </a:cubicBezTo>
                  <a:cubicBezTo>
                    <a:pt x="91" y="280"/>
                    <a:pt x="181" y="242"/>
                    <a:pt x="234" y="287"/>
                  </a:cubicBezTo>
                  <a:cubicBezTo>
                    <a:pt x="287" y="332"/>
                    <a:pt x="325" y="454"/>
                    <a:pt x="370" y="514"/>
                  </a:cubicBezTo>
                  <a:cubicBezTo>
                    <a:pt x="415" y="574"/>
                    <a:pt x="438" y="605"/>
                    <a:pt x="506" y="650"/>
                  </a:cubicBezTo>
                  <a:cubicBezTo>
                    <a:pt x="574" y="695"/>
                    <a:pt x="703" y="748"/>
                    <a:pt x="778" y="786"/>
                  </a:cubicBezTo>
                  <a:cubicBezTo>
                    <a:pt x="853" y="824"/>
                    <a:pt x="899" y="854"/>
                    <a:pt x="960" y="877"/>
                  </a:cubicBezTo>
                  <a:cubicBezTo>
                    <a:pt x="1021" y="900"/>
                    <a:pt x="1096" y="930"/>
                    <a:pt x="1141" y="922"/>
                  </a:cubicBezTo>
                  <a:cubicBezTo>
                    <a:pt x="1186" y="914"/>
                    <a:pt x="1209" y="861"/>
                    <a:pt x="1232" y="831"/>
                  </a:cubicBezTo>
                  <a:cubicBezTo>
                    <a:pt x="1255" y="801"/>
                    <a:pt x="1284" y="771"/>
                    <a:pt x="1277" y="741"/>
                  </a:cubicBezTo>
                  <a:cubicBezTo>
                    <a:pt x="1270" y="711"/>
                    <a:pt x="1232" y="680"/>
                    <a:pt x="1187" y="650"/>
                  </a:cubicBezTo>
                  <a:cubicBezTo>
                    <a:pt x="1142" y="620"/>
                    <a:pt x="1073" y="597"/>
                    <a:pt x="1005" y="559"/>
                  </a:cubicBezTo>
                  <a:cubicBezTo>
                    <a:pt x="937" y="521"/>
                    <a:pt x="838" y="468"/>
                    <a:pt x="778" y="423"/>
                  </a:cubicBezTo>
                  <a:cubicBezTo>
                    <a:pt x="718" y="378"/>
                    <a:pt x="695" y="340"/>
                    <a:pt x="642" y="287"/>
                  </a:cubicBezTo>
                  <a:cubicBezTo>
                    <a:pt x="589" y="234"/>
                    <a:pt x="514" y="151"/>
                    <a:pt x="461" y="106"/>
                  </a:cubicBezTo>
                  <a:cubicBezTo>
                    <a:pt x="408" y="61"/>
                    <a:pt x="378" y="30"/>
                    <a:pt x="325" y="15"/>
                  </a:cubicBezTo>
                  <a:cubicBezTo>
                    <a:pt x="272" y="0"/>
                    <a:pt x="181" y="15"/>
                    <a:pt x="143" y="15"/>
                  </a:cubicBezTo>
                  <a:cubicBezTo>
                    <a:pt x="105" y="15"/>
                    <a:pt x="121" y="8"/>
                    <a:pt x="98" y="15"/>
                  </a:cubicBezTo>
                  <a:close/>
                </a:path>
              </a:pathLst>
            </a:custGeom>
            <a:solidFill>
              <a:srgbClr val="FF3300"/>
            </a:solidFill>
            <a:ln w="9525">
              <a:solidFill>
                <a:schemeClr val="tx1"/>
              </a:solidFill>
              <a:round/>
              <a:headEnd/>
              <a:tailEnd/>
            </a:ln>
          </p:spPr>
          <p:txBody>
            <a:bodyPr wrap="none" anchor="ctr"/>
            <a:lstStyle/>
            <a:p>
              <a:endParaRPr lang="en-US"/>
            </a:p>
          </p:txBody>
        </p:sp>
        <p:sp>
          <p:nvSpPr>
            <p:cNvPr id="37896" name="Freeform 5"/>
            <p:cNvSpPr>
              <a:spLocks/>
            </p:cNvSpPr>
            <p:nvPr/>
          </p:nvSpPr>
          <p:spPr bwMode="auto">
            <a:xfrm>
              <a:off x="1711" y="958"/>
              <a:ext cx="914" cy="1021"/>
            </a:xfrm>
            <a:custGeom>
              <a:avLst/>
              <a:gdLst>
                <a:gd name="T0" fmla="*/ 0 w 914"/>
                <a:gd name="T1" fmla="*/ 90 h 1021"/>
                <a:gd name="T2" fmla="*/ 45 w 914"/>
                <a:gd name="T3" fmla="*/ 272 h 1021"/>
                <a:gd name="T4" fmla="*/ 136 w 914"/>
                <a:gd name="T5" fmla="*/ 499 h 1021"/>
                <a:gd name="T6" fmla="*/ 226 w 914"/>
                <a:gd name="T7" fmla="*/ 635 h 1021"/>
                <a:gd name="T8" fmla="*/ 408 w 914"/>
                <a:gd name="T9" fmla="*/ 680 h 1021"/>
                <a:gd name="T10" fmla="*/ 589 w 914"/>
                <a:gd name="T11" fmla="*/ 680 h 1021"/>
                <a:gd name="T12" fmla="*/ 635 w 914"/>
                <a:gd name="T13" fmla="*/ 725 h 1021"/>
                <a:gd name="T14" fmla="*/ 544 w 914"/>
                <a:gd name="T15" fmla="*/ 861 h 1021"/>
                <a:gd name="T16" fmla="*/ 589 w 914"/>
                <a:gd name="T17" fmla="*/ 998 h 1021"/>
                <a:gd name="T18" fmla="*/ 771 w 914"/>
                <a:gd name="T19" fmla="*/ 998 h 1021"/>
                <a:gd name="T20" fmla="*/ 907 w 914"/>
                <a:gd name="T21" fmla="*/ 861 h 1021"/>
                <a:gd name="T22" fmla="*/ 816 w 914"/>
                <a:gd name="T23" fmla="*/ 725 h 1021"/>
                <a:gd name="T24" fmla="*/ 499 w 914"/>
                <a:gd name="T25" fmla="*/ 499 h 1021"/>
                <a:gd name="T26" fmla="*/ 408 w 914"/>
                <a:gd name="T27" fmla="*/ 363 h 1021"/>
                <a:gd name="T28" fmla="*/ 272 w 914"/>
                <a:gd name="T29" fmla="*/ 181 h 1021"/>
                <a:gd name="T30" fmla="*/ 272 w 914"/>
                <a:gd name="T31" fmla="*/ 45 h 1021"/>
                <a:gd name="T32" fmla="*/ 136 w 914"/>
                <a:gd name="T33" fmla="*/ 0 h 1021"/>
                <a:gd name="T34" fmla="*/ 45 w 914"/>
                <a:gd name="T35" fmla="*/ 45 h 1021"/>
                <a:gd name="T36" fmla="*/ 0 w 914"/>
                <a:gd name="T37" fmla="*/ 90 h 1021"/>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914"/>
                <a:gd name="T58" fmla="*/ 0 h 1021"/>
                <a:gd name="T59" fmla="*/ 914 w 914"/>
                <a:gd name="T60" fmla="*/ 1021 h 1021"/>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914" h="1021">
                  <a:moveTo>
                    <a:pt x="0" y="90"/>
                  </a:moveTo>
                  <a:cubicBezTo>
                    <a:pt x="0" y="128"/>
                    <a:pt x="22" y="204"/>
                    <a:pt x="45" y="272"/>
                  </a:cubicBezTo>
                  <a:cubicBezTo>
                    <a:pt x="68" y="340"/>
                    <a:pt x="106" y="439"/>
                    <a:pt x="136" y="499"/>
                  </a:cubicBezTo>
                  <a:cubicBezTo>
                    <a:pt x="166" y="559"/>
                    <a:pt x="181" y="605"/>
                    <a:pt x="226" y="635"/>
                  </a:cubicBezTo>
                  <a:cubicBezTo>
                    <a:pt x="271" y="665"/>
                    <a:pt x="347" y="673"/>
                    <a:pt x="408" y="680"/>
                  </a:cubicBezTo>
                  <a:cubicBezTo>
                    <a:pt x="469" y="687"/>
                    <a:pt x="551" y="673"/>
                    <a:pt x="589" y="680"/>
                  </a:cubicBezTo>
                  <a:cubicBezTo>
                    <a:pt x="627" y="687"/>
                    <a:pt x="642" y="695"/>
                    <a:pt x="635" y="725"/>
                  </a:cubicBezTo>
                  <a:cubicBezTo>
                    <a:pt x="628" y="755"/>
                    <a:pt x="552" y="816"/>
                    <a:pt x="544" y="861"/>
                  </a:cubicBezTo>
                  <a:cubicBezTo>
                    <a:pt x="536" y="906"/>
                    <a:pt x="551" y="975"/>
                    <a:pt x="589" y="998"/>
                  </a:cubicBezTo>
                  <a:cubicBezTo>
                    <a:pt x="627" y="1021"/>
                    <a:pt x="718" y="1021"/>
                    <a:pt x="771" y="998"/>
                  </a:cubicBezTo>
                  <a:cubicBezTo>
                    <a:pt x="824" y="975"/>
                    <a:pt x="900" y="906"/>
                    <a:pt x="907" y="861"/>
                  </a:cubicBezTo>
                  <a:cubicBezTo>
                    <a:pt x="914" y="816"/>
                    <a:pt x="884" y="785"/>
                    <a:pt x="816" y="725"/>
                  </a:cubicBezTo>
                  <a:cubicBezTo>
                    <a:pt x="748" y="665"/>
                    <a:pt x="567" y="559"/>
                    <a:pt x="499" y="499"/>
                  </a:cubicBezTo>
                  <a:cubicBezTo>
                    <a:pt x="431" y="439"/>
                    <a:pt x="446" y="416"/>
                    <a:pt x="408" y="363"/>
                  </a:cubicBezTo>
                  <a:cubicBezTo>
                    <a:pt x="370" y="310"/>
                    <a:pt x="295" y="234"/>
                    <a:pt x="272" y="181"/>
                  </a:cubicBezTo>
                  <a:cubicBezTo>
                    <a:pt x="249" y="128"/>
                    <a:pt x="295" y="75"/>
                    <a:pt x="272" y="45"/>
                  </a:cubicBezTo>
                  <a:cubicBezTo>
                    <a:pt x="249" y="15"/>
                    <a:pt x="174" y="0"/>
                    <a:pt x="136" y="0"/>
                  </a:cubicBezTo>
                  <a:cubicBezTo>
                    <a:pt x="98" y="0"/>
                    <a:pt x="68" y="30"/>
                    <a:pt x="45" y="45"/>
                  </a:cubicBezTo>
                  <a:cubicBezTo>
                    <a:pt x="22" y="60"/>
                    <a:pt x="0" y="52"/>
                    <a:pt x="0" y="90"/>
                  </a:cubicBezTo>
                  <a:close/>
                </a:path>
              </a:pathLst>
            </a:custGeom>
            <a:solidFill>
              <a:schemeClr val="folHlink"/>
            </a:solidFill>
            <a:ln w="9525">
              <a:solidFill>
                <a:schemeClr val="tx1"/>
              </a:solidFill>
              <a:round/>
              <a:headEnd/>
              <a:tailEnd/>
            </a:ln>
          </p:spPr>
          <p:txBody>
            <a:bodyPr wrap="none" anchor="ctr"/>
            <a:lstStyle/>
            <a:p>
              <a:endParaRPr lang="en-US"/>
            </a:p>
          </p:txBody>
        </p:sp>
        <p:sp>
          <p:nvSpPr>
            <p:cNvPr id="37897" name="Freeform 6"/>
            <p:cNvSpPr>
              <a:spLocks/>
            </p:cNvSpPr>
            <p:nvPr/>
          </p:nvSpPr>
          <p:spPr bwMode="auto">
            <a:xfrm>
              <a:off x="1915" y="685"/>
              <a:ext cx="1845" cy="2276"/>
            </a:xfrm>
            <a:custGeom>
              <a:avLst/>
              <a:gdLst>
                <a:gd name="T0" fmla="*/ 23 w 1845"/>
                <a:gd name="T1" fmla="*/ 1059 h 2276"/>
                <a:gd name="T2" fmla="*/ 23 w 1845"/>
                <a:gd name="T3" fmla="*/ 1240 h 2276"/>
                <a:gd name="T4" fmla="*/ 160 w 1845"/>
                <a:gd name="T5" fmla="*/ 1558 h 2276"/>
                <a:gd name="T6" fmla="*/ 386 w 1845"/>
                <a:gd name="T7" fmla="*/ 1966 h 2276"/>
                <a:gd name="T8" fmla="*/ 795 w 1845"/>
                <a:gd name="T9" fmla="*/ 2238 h 2276"/>
                <a:gd name="T10" fmla="*/ 1384 w 1845"/>
                <a:gd name="T11" fmla="*/ 2193 h 2276"/>
                <a:gd name="T12" fmla="*/ 1747 w 1845"/>
                <a:gd name="T13" fmla="*/ 1830 h 2276"/>
                <a:gd name="T14" fmla="*/ 1792 w 1845"/>
                <a:gd name="T15" fmla="*/ 242 h 2276"/>
                <a:gd name="T16" fmla="*/ 1430 w 1845"/>
                <a:gd name="T17" fmla="*/ 378 h 2276"/>
                <a:gd name="T18" fmla="*/ 1430 w 1845"/>
                <a:gd name="T19" fmla="*/ 651 h 2276"/>
                <a:gd name="T20" fmla="*/ 1430 w 1845"/>
                <a:gd name="T21" fmla="*/ 923 h 2276"/>
                <a:gd name="T22" fmla="*/ 1611 w 1845"/>
                <a:gd name="T23" fmla="*/ 1376 h 2276"/>
                <a:gd name="T24" fmla="*/ 1520 w 1845"/>
                <a:gd name="T25" fmla="*/ 1875 h 2276"/>
                <a:gd name="T26" fmla="*/ 1067 w 1845"/>
                <a:gd name="T27" fmla="*/ 2147 h 2276"/>
                <a:gd name="T28" fmla="*/ 432 w 1845"/>
                <a:gd name="T29" fmla="*/ 1785 h 2276"/>
                <a:gd name="T30" fmla="*/ 477 w 1845"/>
                <a:gd name="T31" fmla="*/ 1422 h 2276"/>
                <a:gd name="T32" fmla="*/ 477 w 1845"/>
                <a:gd name="T33" fmla="*/ 1331 h 2276"/>
                <a:gd name="T34" fmla="*/ 296 w 1845"/>
                <a:gd name="T35" fmla="*/ 1240 h 2276"/>
                <a:gd name="T36" fmla="*/ 296 w 1845"/>
                <a:gd name="T37" fmla="*/ 1059 h 2276"/>
                <a:gd name="T38" fmla="*/ 205 w 1845"/>
                <a:gd name="T39" fmla="*/ 1013 h 2276"/>
                <a:gd name="T40" fmla="*/ 69 w 1845"/>
                <a:gd name="T41" fmla="*/ 1013 h 2276"/>
                <a:gd name="T42" fmla="*/ 23 w 1845"/>
                <a:gd name="T43" fmla="*/ 1059 h 227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45"/>
                <a:gd name="T67" fmla="*/ 0 h 2276"/>
                <a:gd name="T68" fmla="*/ 1845 w 1845"/>
                <a:gd name="T69" fmla="*/ 2276 h 227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45" h="2276">
                  <a:moveTo>
                    <a:pt x="23" y="1059"/>
                  </a:moveTo>
                  <a:cubicBezTo>
                    <a:pt x="15" y="1097"/>
                    <a:pt x="0" y="1157"/>
                    <a:pt x="23" y="1240"/>
                  </a:cubicBezTo>
                  <a:cubicBezTo>
                    <a:pt x="46" y="1323"/>
                    <a:pt x="100" y="1437"/>
                    <a:pt x="160" y="1558"/>
                  </a:cubicBezTo>
                  <a:cubicBezTo>
                    <a:pt x="220" y="1679"/>
                    <a:pt x="280" y="1853"/>
                    <a:pt x="386" y="1966"/>
                  </a:cubicBezTo>
                  <a:cubicBezTo>
                    <a:pt x="492" y="2079"/>
                    <a:pt x="629" y="2200"/>
                    <a:pt x="795" y="2238"/>
                  </a:cubicBezTo>
                  <a:cubicBezTo>
                    <a:pt x="961" y="2276"/>
                    <a:pt x="1225" y="2261"/>
                    <a:pt x="1384" y="2193"/>
                  </a:cubicBezTo>
                  <a:cubicBezTo>
                    <a:pt x="1543" y="2125"/>
                    <a:pt x="1679" y="2155"/>
                    <a:pt x="1747" y="1830"/>
                  </a:cubicBezTo>
                  <a:cubicBezTo>
                    <a:pt x="1815" y="1505"/>
                    <a:pt x="1845" y="484"/>
                    <a:pt x="1792" y="242"/>
                  </a:cubicBezTo>
                  <a:cubicBezTo>
                    <a:pt x="1739" y="0"/>
                    <a:pt x="1490" y="310"/>
                    <a:pt x="1430" y="378"/>
                  </a:cubicBezTo>
                  <a:cubicBezTo>
                    <a:pt x="1370" y="446"/>
                    <a:pt x="1430" y="560"/>
                    <a:pt x="1430" y="651"/>
                  </a:cubicBezTo>
                  <a:cubicBezTo>
                    <a:pt x="1430" y="742"/>
                    <a:pt x="1400" y="802"/>
                    <a:pt x="1430" y="923"/>
                  </a:cubicBezTo>
                  <a:cubicBezTo>
                    <a:pt x="1460" y="1044"/>
                    <a:pt x="1596" y="1217"/>
                    <a:pt x="1611" y="1376"/>
                  </a:cubicBezTo>
                  <a:cubicBezTo>
                    <a:pt x="1626" y="1535"/>
                    <a:pt x="1611" y="1746"/>
                    <a:pt x="1520" y="1875"/>
                  </a:cubicBezTo>
                  <a:cubicBezTo>
                    <a:pt x="1429" y="2004"/>
                    <a:pt x="1248" y="2162"/>
                    <a:pt x="1067" y="2147"/>
                  </a:cubicBezTo>
                  <a:cubicBezTo>
                    <a:pt x="886" y="2132"/>
                    <a:pt x="530" y="1906"/>
                    <a:pt x="432" y="1785"/>
                  </a:cubicBezTo>
                  <a:cubicBezTo>
                    <a:pt x="334" y="1664"/>
                    <a:pt x="470" y="1498"/>
                    <a:pt x="477" y="1422"/>
                  </a:cubicBezTo>
                  <a:cubicBezTo>
                    <a:pt x="484" y="1346"/>
                    <a:pt x="507" y="1361"/>
                    <a:pt x="477" y="1331"/>
                  </a:cubicBezTo>
                  <a:cubicBezTo>
                    <a:pt x="447" y="1301"/>
                    <a:pt x="326" y="1285"/>
                    <a:pt x="296" y="1240"/>
                  </a:cubicBezTo>
                  <a:cubicBezTo>
                    <a:pt x="266" y="1195"/>
                    <a:pt x="311" y="1097"/>
                    <a:pt x="296" y="1059"/>
                  </a:cubicBezTo>
                  <a:cubicBezTo>
                    <a:pt x="281" y="1021"/>
                    <a:pt x="243" y="1021"/>
                    <a:pt x="205" y="1013"/>
                  </a:cubicBezTo>
                  <a:cubicBezTo>
                    <a:pt x="167" y="1005"/>
                    <a:pt x="99" y="1005"/>
                    <a:pt x="69" y="1013"/>
                  </a:cubicBezTo>
                  <a:cubicBezTo>
                    <a:pt x="39" y="1021"/>
                    <a:pt x="31" y="1021"/>
                    <a:pt x="23" y="1059"/>
                  </a:cubicBezTo>
                  <a:close/>
                </a:path>
              </a:pathLst>
            </a:custGeom>
            <a:solidFill>
              <a:schemeClr val="accent1"/>
            </a:solidFill>
            <a:ln w="9525">
              <a:solidFill>
                <a:schemeClr val="tx1"/>
              </a:solidFill>
              <a:round/>
              <a:headEnd/>
              <a:tailEnd/>
            </a:ln>
          </p:spPr>
          <p:txBody>
            <a:bodyPr wrap="none" anchor="ctr"/>
            <a:lstStyle/>
            <a:p>
              <a:endParaRPr lang="en-US"/>
            </a:p>
          </p:txBody>
        </p:sp>
        <p:sp>
          <p:nvSpPr>
            <p:cNvPr id="37898" name="Oval 7"/>
            <p:cNvSpPr>
              <a:spLocks noChangeArrowheads="1"/>
            </p:cNvSpPr>
            <p:nvPr/>
          </p:nvSpPr>
          <p:spPr bwMode="auto">
            <a:xfrm>
              <a:off x="2892" y="1967"/>
              <a:ext cx="296" cy="354"/>
            </a:xfrm>
            <a:prstGeom prst="ellipse">
              <a:avLst/>
            </a:prstGeom>
            <a:solidFill>
              <a:srgbClr val="33CC33"/>
            </a:solidFill>
            <a:ln w="9525">
              <a:solidFill>
                <a:schemeClr val="tx1"/>
              </a:solidFill>
              <a:round/>
              <a:headEnd/>
              <a:tailEnd/>
            </a:ln>
          </p:spPr>
          <p:txBody>
            <a:bodyPr wrap="none" anchor="ctr"/>
            <a:lstStyle/>
            <a:p>
              <a:endParaRPr lang="en-US"/>
            </a:p>
          </p:txBody>
        </p:sp>
        <p:sp>
          <p:nvSpPr>
            <p:cNvPr id="37899" name="Oval 8"/>
            <p:cNvSpPr>
              <a:spLocks noChangeArrowheads="1"/>
            </p:cNvSpPr>
            <p:nvPr/>
          </p:nvSpPr>
          <p:spPr bwMode="auto">
            <a:xfrm>
              <a:off x="1900" y="1376"/>
              <a:ext cx="192"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00" name="Text Box 9"/>
            <p:cNvSpPr txBox="1">
              <a:spLocks noChangeArrowheads="1"/>
            </p:cNvSpPr>
            <p:nvPr/>
          </p:nvSpPr>
          <p:spPr bwMode="auto">
            <a:xfrm>
              <a:off x="1900" y="1403"/>
              <a:ext cx="219"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01" name="Oval 10"/>
            <p:cNvSpPr>
              <a:spLocks noChangeArrowheads="1"/>
            </p:cNvSpPr>
            <p:nvPr/>
          </p:nvSpPr>
          <p:spPr bwMode="auto">
            <a:xfrm>
              <a:off x="2306" y="1723"/>
              <a:ext cx="191"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02" name="Text Box 11"/>
            <p:cNvSpPr txBox="1">
              <a:spLocks noChangeArrowheads="1"/>
            </p:cNvSpPr>
            <p:nvPr/>
          </p:nvSpPr>
          <p:spPr bwMode="auto">
            <a:xfrm>
              <a:off x="2306" y="1750"/>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03" name="Oval 12"/>
            <p:cNvSpPr>
              <a:spLocks noChangeArrowheads="1"/>
            </p:cNvSpPr>
            <p:nvPr/>
          </p:nvSpPr>
          <p:spPr bwMode="auto">
            <a:xfrm>
              <a:off x="2935" y="2046"/>
              <a:ext cx="192"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04" name="Text Box 13"/>
            <p:cNvSpPr txBox="1">
              <a:spLocks noChangeArrowheads="1"/>
            </p:cNvSpPr>
            <p:nvPr/>
          </p:nvSpPr>
          <p:spPr bwMode="auto">
            <a:xfrm>
              <a:off x="2935" y="2074"/>
              <a:ext cx="219"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05" name="Oval 14"/>
            <p:cNvSpPr>
              <a:spLocks noChangeArrowheads="1"/>
            </p:cNvSpPr>
            <p:nvPr/>
          </p:nvSpPr>
          <p:spPr bwMode="auto">
            <a:xfrm>
              <a:off x="3371" y="1348"/>
              <a:ext cx="191"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06" name="Text Box 15"/>
            <p:cNvSpPr txBox="1">
              <a:spLocks noChangeArrowheads="1"/>
            </p:cNvSpPr>
            <p:nvPr/>
          </p:nvSpPr>
          <p:spPr bwMode="auto">
            <a:xfrm>
              <a:off x="3371" y="1376"/>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&lt;</a:t>
              </a:r>
            </a:p>
          </p:txBody>
        </p:sp>
        <p:sp>
          <p:nvSpPr>
            <p:cNvPr id="37907" name="Oval 16"/>
            <p:cNvSpPr>
              <a:spLocks noChangeArrowheads="1"/>
            </p:cNvSpPr>
            <p:nvPr/>
          </p:nvSpPr>
          <p:spPr bwMode="auto">
            <a:xfrm>
              <a:off x="1968" y="1723"/>
              <a:ext cx="191"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08" name="Text Box 17"/>
            <p:cNvSpPr txBox="1">
              <a:spLocks noChangeArrowheads="1"/>
            </p:cNvSpPr>
            <p:nvPr/>
          </p:nvSpPr>
          <p:spPr bwMode="auto">
            <a:xfrm>
              <a:off x="1968" y="1752"/>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09" name="Oval 18"/>
            <p:cNvSpPr>
              <a:spLocks noChangeArrowheads="1"/>
            </p:cNvSpPr>
            <p:nvPr/>
          </p:nvSpPr>
          <p:spPr bwMode="auto">
            <a:xfrm>
              <a:off x="2119" y="2064"/>
              <a:ext cx="192"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10" name="Text Box 19"/>
            <p:cNvSpPr txBox="1">
              <a:spLocks noChangeArrowheads="1"/>
            </p:cNvSpPr>
            <p:nvPr/>
          </p:nvSpPr>
          <p:spPr bwMode="auto">
            <a:xfrm>
              <a:off x="2119" y="2092"/>
              <a:ext cx="219"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11" name="Oval 20"/>
            <p:cNvSpPr>
              <a:spLocks noChangeArrowheads="1"/>
            </p:cNvSpPr>
            <p:nvPr/>
          </p:nvSpPr>
          <p:spPr bwMode="auto">
            <a:xfrm>
              <a:off x="1757" y="1013"/>
              <a:ext cx="191" cy="170"/>
            </a:xfrm>
            <a:prstGeom prst="ellipse">
              <a:avLst/>
            </a:prstGeom>
            <a:solidFill>
              <a:schemeClr val="bg1"/>
            </a:solidFill>
            <a:ln w="9525">
              <a:solidFill>
                <a:schemeClr val="tx1"/>
              </a:solidFill>
              <a:round/>
              <a:headEnd/>
              <a:tailEnd/>
            </a:ln>
          </p:spPr>
          <p:txBody>
            <a:bodyPr wrap="none" anchor="ctr"/>
            <a:lstStyle/>
            <a:p>
              <a:endParaRPr lang="en-US"/>
            </a:p>
          </p:txBody>
        </p:sp>
        <p:sp>
          <p:nvSpPr>
            <p:cNvPr id="37912" name="Text Box 21"/>
            <p:cNvSpPr txBox="1">
              <a:spLocks noChangeArrowheads="1"/>
            </p:cNvSpPr>
            <p:nvPr/>
          </p:nvSpPr>
          <p:spPr bwMode="auto">
            <a:xfrm>
              <a:off x="1757" y="1038"/>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13" name="Oval 22"/>
            <p:cNvSpPr>
              <a:spLocks noChangeArrowheads="1"/>
            </p:cNvSpPr>
            <p:nvPr/>
          </p:nvSpPr>
          <p:spPr bwMode="auto">
            <a:xfrm>
              <a:off x="2101" y="1031"/>
              <a:ext cx="191" cy="170"/>
            </a:xfrm>
            <a:prstGeom prst="ellipse">
              <a:avLst/>
            </a:prstGeom>
            <a:solidFill>
              <a:schemeClr val="bg1"/>
            </a:solidFill>
            <a:ln w="9525">
              <a:solidFill>
                <a:schemeClr val="tx1"/>
              </a:solidFill>
              <a:round/>
              <a:headEnd/>
              <a:tailEnd/>
            </a:ln>
          </p:spPr>
          <p:txBody>
            <a:bodyPr wrap="none" anchor="ctr"/>
            <a:lstStyle/>
            <a:p>
              <a:endParaRPr lang="en-US"/>
            </a:p>
          </p:txBody>
        </p:sp>
        <p:sp>
          <p:nvSpPr>
            <p:cNvPr id="37914" name="Text Box 23"/>
            <p:cNvSpPr txBox="1">
              <a:spLocks noChangeArrowheads="1"/>
            </p:cNvSpPr>
            <p:nvPr/>
          </p:nvSpPr>
          <p:spPr bwMode="auto">
            <a:xfrm>
              <a:off x="2101" y="1053"/>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15" name="Oval 24"/>
            <p:cNvSpPr>
              <a:spLocks noChangeArrowheads="1"/>
            </p:cNvSpPr>
            <p:nvPr/>
          </p:nvSpPr>
          <p:spPr bwMode="auto">
            <a:xfrm>
              <a:off x="2445" y="1349"/>
              <a:ext cx="191" cy="217"/>
            </a:xfrm>
            <a:prstGeom prst="ellipse">
              <a:avLst/>
            </a:prstGeom>
            <a:solidFill>
              <a:schemeClr val="bg1"/>
            </a:solidFill>
            <a:ln w="9525">
              <a:solidFill>
                <a:schemeClr val="tx1"/>
              </a:solidFill>
              <a:round/>
              <a:headEnd/>
              <a:tailEnd/>
            </a:ln>
          </p:spPr>
          <p:txBody>
            <a:bodyPr wrap="none" anchor="ctr"/>
            <a:lstStyle/>
            <a:p>
              <a:endParaRPr lang="en-US"/>
            </a:p>
          </p:txBody>
        </p:sp>
        <p:sp>
          <p:nvSpPr>
            <p:cNvPr id="37916" name="Text Box 25"/>
            <p:cNvSpPr txBox="1">
              <a:spLocks noChangeArrowheads="1"/>
            </p:cNvSpPr>
            <p:nvPr/>
          </p:nvSpPr>
          <p:spPr bwMode="auto">
            <a:xfrm>
              <a:off x="2451" y="1384"/>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17" name="Oval 26"/>
            <p:cNvSpPr>
              <a:spLocks noChangeArrowheads="1"/>
            </p:cNvSpPr>
            <p:nvPr/>
          </p:nvSpPr>
          <p:spPr bwMode="auto">
            <a:xfrm>
              <a:off x="2949" y="1674"/>
              <a:ext cx="192" cy="191"/>
            </a:xfrm>
            <a:prstGeom prst="ellipse">
              <a:avLst/>
            </a:prstGeom>
            <a:solidFill>
              <a:schemeClr val="bg1"/>
            </a:solidFill>
            <a:ln w="9525">
              <a:solidFill>
                <a:schemeClr val="tx1"/>
              </a:solidFill>
              <a:round/>
              <a:headEnd/>
              <a:tailEnd/>
            </a:ln>
          </p:spPr>
          <p:txBody>
            <a:bodyPr wrap="none" anchor="ctr"/>
            <a:lstStyle/>
            <a:p>
              <a:endParaRPr lang="en-US"/>
            </a:p>
          </p:txBody>
        </p:sp>
        <p:sp>
          <p:nvSpPr>
            <p:cNvPr id="37918" name="Text Box 27"/>
            <p:cNvSpPr txBox="1">
              <a:spLocks noChangeArrowheads="1"/>
            </p:cNvSpPr>
            <p:nvPr/>
          </p:nvSpPr>
          <p:spPr bwMode="auto">
            <a:xfrm>
              <a:off x="2949" y="1683"/>
              <a:ext cx="219"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sp>
          <p:nvSpPr>
            <p:cNvPr id="37919" name="Oval 28"/>
            <p:cNvSpPr>
              <a:spLocks noChangeArrowheads="1"/>
            </p:cNvSpPr>
            <p:nvPr/>
          </p:nvSpPr>
          <p:spPr bwMode="auto">
            <a:xfrm>
              <a:off x="3371" y="985"/>
              <a:ext cx="191" cy="196"/>
            </a:xfrm>
            <a:prstGeom prst="ellipse">
              <a:avLst/>
            </a:prstGeom>
            <a:solidFill>
              <a:schemeClr val="bg1"/>
            </a:solidFill>
            <a:ln w="9525">
              <a:solidFill>
                <a:schemeClr val="tx1"/>
              </a:solidFill>
              <a:round/>
              <a:headEnd/>
              <a:tailEnd/>
            </a:ln>
          </p:spPr>
          <p:txBody>
            <a:bodyPr wrap="none" anchor="ctr"/>
            <a:lstStyle/>
            <a:p>
              <a:endParaRPr lang="en-US"/>
            </a:p>
          </p:txBody>
        </p:sp>
        <p:sp>
          <p:nvSpPr>
            <p:cNvPr id="37920" name="Text Box 29"/>
            <p:cNvSpPr txBox="1">
              <a:spLocks noChangeArrowheads="1"/>
            </p:cNvSpPr>
            <p:nvPr/>
          </p:nvSpPr>
          <p:spPr bwMode="auto">
            <a:xfrm>
              <a:off x="3371" y="1015"/>
              <a:ext cx="21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a:t>
              </a:r>
            </a:p>
          </p:txBody>
        </p:sp>
        <p:grpSp>
          <p:nvGrpSpPr>
            <p:cNvPr id="37921" name="Group 30"/>
            <p:cNvGrpSpPr>
              <a:grpSpLocks/>
            </p:cNvGrpSpPr>
            <p:nvPr/>
          </p:nvGrpSpPr>
          <p:grpSpPr bwMode="auto">
            <a:xfrm>
              <a:off x="2766" y="595"/>
              <a:ext cx="355" cy="195"/>
              <a:chOff x="2426" y="1071"/>
              <a:chExt cx="590" cy="318"/>
            </a:xfrm>
          </p:grpSpPr>
          <p:sp>
            <p:nvSpPr>
              <p:cNvPr id="37967" name="Oval 31"/>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8" name="Text Box 32"/>
              <p:cNvSpPr txBox="1">
                <a:spLocks noChangeArrowheads="1"/>
              </p:cNvSpPr>
              <p:nvPr/>
            </p:nvSpPr>
            <p:spPr bwMode="auto">
              <a:xfrm>
                <a:off x="2426" y="1117"/>
                <a:ext cx="590" cy="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grpSp>
          <p:nvGrpSpPr>
            <p:cNvPr id="37922" name="Group 33"/>
            <p:cNvGrpSpPr>
              <a:grpSpLocks/>
            </p:cNvGrpSpPr>
            <p:nvPr/>
          </p:nvGrpSpPr>
          <p:grpSpPr bwMode="auto">
            <a:xfrm>
              <a:off x="2706" y="2487"/>
              <a:ext cx="355" cy="195"/>
              <a:chOff x="2426" y="1071"/>
              <a:chExt cx="590" cy="318"/>
            </a:xfrm>
          </p:grpSpPr>
          <p:sp>
            <p:nvSpPr>
              <p:cNvPr id="37965" name="Oval 34"/>
              <p:cNvSpPr>
                <a:spLocks noChangeArrowheads="1"/>
              </p:cNvSpPr>
              <p:nvPr/>
            </p:nvSpPr>
            <p:spPr bwMode="auto">
              <a:xfrm>
                <a:off x="2562" y="1071"/>
                <a:ext cx="317" cy="318"/>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37966" name="Text Box 35"/>
              <p:cNvSpPr txBox="1">
                <a:spLocks noChangeArrowheads="1"/>
              </p:cNvSpPr>
              <p:nvPr/>
            </p:nvSpPr>
            <p:spPr bwMode="auto">
              <a:xfrm>
                <a:off x="2426" y="1117"/>
                <a:ext cx="590" cy="25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NOP</a:t>
                </a:r>
              </a:p>
            </p:txBody>
          </p:sp>
        </p:grpSp>
        <p:sp>
          <p:nvSpPr>
            <p:cNvPr id="37923" name="Line 36"/>
            <p:cNvSpPr>
              <a:spLocks noChangeShapeType="1"/>
            </p:cNvSpPr>
            <p:nvPr/>
          </p:nvSpPr>
          <p:spPr bwMode="auto">
            <a:xfrm>
              <a:off x="1433" y="1300"/>
              <a:ext cx="272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4" name="Line 37"/>
            <p:cNvSpPr>
              <a:spLocks noChangeShapeType="1"/>
            </p:cNvSpPr>
            <p:nvPr/>
          </p:nvSpPr>
          <p:spPr bwMode="auto">
            <a:xfrm>
              <a:off x="1433" y="1614"/>
              <a:ext cx="272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5" name="Line 38"/>
            <p:cNvSpPr>
              <a:spLocks noChangeShapeType="1"/>
            </p:cNvSpPr>
            <p:nvPr/>
          </p:nvSpPr>
          <p:spPr bwMode="auto">
            <a:xfrm>
              <a:off x="1433" y="1966"/>
              <a:ext cx="272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6" name="Line 39"/>
            <p:cNvSpPr>
              <a:spLocks noChangeShapeType="1"/>
            </p:cNvSpPr>
            <p:nvPr/>
          </p:nvSpPr>
          <p:spPr bwMode="auto">
            <a:xfrm>
              <a:off x="1433" y="2318"/>
              <a:ext cx="2727"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7" name="Line 40"/>
            <p:cNvSpPr>
              <a:spLocks noChangeShapeType="1"/>
            </p:cNvSpPr>
            <p:nvPr/>
          </p:nvSpPr>
          <p:spPr bwMode="auto">
            <a:xfrm flipH="1">
              <a:off x="1866" y="679"/>
              <a:ext cx="982" cy="334"/>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8" name="Line 41"/>
            <p:cNvSpPr>
              <a:spLocks noChangeShapeType="1"/>
            </p:cNvSpPr>
            <p:nvPr/>
          </p:nvSpPr>
          <p:spPr bwMode="auto">
            <a:xfrm flipH="1">
              <a:off x="2210" y="735"/>
              <a:ext cx="638" cy="313"/>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29" name="Line 42"/>
            <p:cNvSpPr>
              <a:spLocks noChangeShapeType="1"/>
            </p:cNvSpPr>
            <p:nvPr/>
          </p:nvSpPr>
          <p:spPr bwMode="auto">
            <a:xfrm flipH="1">
              <a:off x="2572" y="790"/>
              <a:ext cx="330" cy="531"/>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30" name="Line 43"/>
            <p:cNvSpPr>
              <a:spLocks noChangeShapeType="1"/>
            </p:cNvSpPr>
            <p:nvPr/>
          </p:nvSpPr>
          <p:spPr bwMode="auto">
            <a:xfrm>
              <a:off x="3011" y="763"/>
              <a:ext cx="28" cy="89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31" name="Line 44"/>
            <p:cNvSpPr>
              <a:spLocks noChangeShapeType="1"/>
            </p:cNvSpPr>
            <p:nvPr/>
          </p:nvSpPr>
          <p:spPr bwMode="auto">
            <a:xfrm>
              <a:off x="3039" y="706"/>
              <a:ext cx="395" cy="29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32" name="Line 45"/>
            <p:cNvSpPr>
              <a:spLocks noChangeShapeType="1"/>
            </p:cNvSpPr>
            <p:nvPr/>
          </p:nvSpPr>
          <p:spPr bwMode="auto">
            <a:xfrm>
              <a:off x="1856" y="1183"/>
              <a:ext cx="81" cy="183"/>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3" name="Line 46"/>
            <p:cNvSpPr>
              <a:spLocks noChangeShapeType="1"/>
            </p:cNvSpPr>
            <p:nvPr/>
          </p:nvSpPr>
          <p:spPr bwMode="auto">
            <a:xfrm flipH="1">
              <a:off x="2040" y="1199"/>
              <a:ext cx="170" cy="15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4" name="Line 47"/>
            <p:cNvSpPr>
              <a:spLocks noChangeShapeType="1"/>
            </p:cNvSpPr>
            <p:nvPr/>
          </p:nvSpPr>
          <p:spPr bwMode="auto">
            <a:xfrm>
              <a:off x="3020" y="1879"/>
              <a:ext cx="0" cy="19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5" name="Line 48"/>
            <p:cNvSpPr>
              <a:spLocks noChangeShapeType="1"/>
            </p:cNvSpPr>
            <p:nvPr/>
          </p:nvSpPr>
          <p:spPr bwMode="auto">
            <a:xfrm>
              <a:off x="3480" y="1181"/>
              <a:ext cx="0" cy="16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6" name="Line 49"/>
            <p:cNvSpPr>
              <a:spLocks noChangeShapeType="1"/>
            </p:cNvSpPr>
            <p:nvPr/>
          </p:nvSpPr>
          <p:spPr bwMode="auto">
            <a:xfrm>
              <a:off x="1983" y="1547"/>
              <a:ext cx="49" cy="1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7" name="Line 50"/>
            <p:cNvSpPr>
              <a:spLocks noChangeShapeType="1"/>
            </p:cNvSpPr>
            <p:nvPr/>
          </p:nvSpPr>
          <p:spPr bwMode="auto">
            <a:xfrm>
              <a:off x="2082" y="1942"/>
              <a:ext cx="82" cy="15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8" name="Line 51"/>
            <p:cNvSpPr>
              <a:spLocks noChangeShapeType="1"/>
            </p:cNvSpPr>
            <p:nvPr/>
          </p:nvSpPr>
          <p:spPr bwMode="auto">
            <a:xfrm flipH="1">
              <a:off x="2255" y="1924"/>
              <a:ext cx="102" cy="168"/>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39" name="Line 52"/>
            <p:cNvSpPr>
              <a:spLocks noChangeShapeType="1"/>
            </p:cNvSpPr>
            <p:nvPr/>
          </p:nvSpPr>
          <p:spPr bwMode="auto">
            <a:xfrm>
              <a:off x="2210" y="2273"/>
              <a:ext cx="544" cy="272"/>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40" name="Line 53"/>
            <p:cNvSpPr>
              <a:spLocks noChangeShapeType="1"/>
            </p:cNvSpPr>
            <p:nvPr/>
          </p:nvSpPr>
          <p:spPr bwMode="auto">
            <a:xfrm flipH="1">
              <a:off x="2935" y="2318"/>
              <a:ext cx="91" cy="137"/>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41" name="Text Box 54"/>
            <p:cNvSpPr txBox="1">
              <a:spLocks noChangeArrowheads="1"/>
            </p:cNvSpPr>
            <p:nvPr/>
          </p:nvSpPr>
          <p:spPr bwMode="auto">
            <a:xfrm>
              <a:off x="2954" y="595"/>
              <a:ext cx="274"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0</a:t>
              </a:r>
            </a:p>
          </p:txBody>
        </p:sp>
        <p:sp>
          <p:nvSpPr>
            <p:cNvPr id="37942" name="Text Box 55"/>
            <p:cNvSpPr txBox="1">
              <a:spLocks noChangeArrowheads="1"/>
            </p:cNvSpPr>
            <p:nvPr/>
          </p:nvSpPr>
          <p:spPr bwMode="auto">
            <a:xfrm>
              <a:off x="1812" y="985"/>
              <a:ext cx="271"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a:t>
              </a:r>
            </a:p>
          </p:txBody>
        </p:sp>
        <p:sp>
          <p:nvSpPr>
            <p:cNvPr id="37943" name="Text Box 56"/>
            <p:cNvSpPr txBox="1">
              <a:spLocks noChangeArrowheads="1"/>
            </p:cNvSpPr>
            <p:nvPr/>
          </p:nvSpPr>
          <p:spPr bwMode="auto">
            <a:xfrm>
              <a:off x="2210" y="1003"/>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a:t>
              </a:r>
            </a:p>
          </p:txBody>
        </p:sp>
        <p:sp>
          <p:nvSpPr>
            <p:cNvPr id="37944" name="Text Box 57"/>
            <p:cNvSpPr txBox="1">
              <a:spLocks noChangeArrowheads="1"/>
            </p:cNvSpPr>
            <p:nvPr/>
          </p:nvSpPr>
          <p:spPr bwMode="auto">
            <a:xfrm>
              <a:off x="1983" y="1321"/>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3</a:t>
              </a:r>
            </a:p>
          </p:txBody>
        </p:sp>
        <p:sp>
          <p:nvSpPr>
            <p:cNvPr id="37945" name="Text Box 58"/>
            <p:cNvSpPr txBox="1">
              <a:spLocks noChangeArrowheads="1"/>
            </p:cNvSpPr>
            <p:nvPr/>
          </p:nvSpPr>
          <p:spPr bwMode="auto">
            <a:xfrm>
              <a:off x="2052" y="1683"/>
              <a:ext cx="274"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4</a:t>
              </a:r>
            </a:p>
          </p:txBody>
        </p:sp>
        <p:sp>
          <p:nvSpPr>
            <p:cNvPr id="37946" name="Text Box 59"/>
            <p:cNvSpPr txBox="1">
              <a:spLocks noChangeArrowheads="1"/>
            </p:cNvSpPr>
            <p:nvPr/>
          </p:nvSpPr>
          <p:spPr bwMode="auto">
            <a:xfrm>
              <a:off x="2210" y="2001"/>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5</a:t>
              </a:r>
            </a:p>
          </p:txBody>
        </p:sp>
        <p:sp>
          <p:nvSpPr>
            <p:cNvPr id="37947" name="Text Box 60"/>
            <p:cNvSpPr txBox="1">
              <a:spLocks noChangeArrowheads="1"/>
            </p:cNvSpPr>
            <p:nvPr/>
          </p:nvSpPr>
          <p:spPr bwMode="auto">
            <a:xfrm>
              <a:off x="2527" y="1321"/>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6</a:t>
              </a:r>
            </a:p>
          </p:txBody>
        </p:sp>
        <p:sp>
          <p:nvSpPr>
            <p:cNvPr id="37948" name="Text Box 61"/>
            <p:cNvSpPr txBox="1">
              <a:spLocks noChangeArrowheads="1"/>
            </p:cNvSpPr>
            <p:nvPr/>
          </p:nvSpPr>
          <p:spPr bwMode="auto">
            <a:xfrm>
              <a:off x="2391" y="1683"/>
              <a:ext cx="27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7</a:t>
              </a:r>
            </a:p>
          </p:txBody>
        </p:sp>
        <p:sp>
          <p:nvSpPr>
            <p:cNvPr id="37949" name="Text Box 62"/>
            <p:cNvSpPr txBox="1">
              <a:spLocks noChangeArrowheads="1"/>
            </p:cNvSpPr>
            <p:nvPr/>
          </p:nvSpPr>
          <p:spPr bwMode="auto">
            <a:xfrm>
              <a:off x="3030" y="1647"/>
              <a:ext cx="27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8</a:t>
              </a:r>
            </a:p>
          </p:txBody>
        </p:sp>
        <p:sp>
          <p:nvSpPr>
            <p:cNvPr id="37950" name="Text Box 63"/>
            <p:cNvSpPr txBox="1">
              <a:spLocks noChangeArrowheads="1"/>
            </p:cNvSpPr>
            <p:nvPr/>
          </p:nvSpPr>
          <p:spPr bwMode="auto">
            <a:xfrm>
              <a:off x="3026" y="2092"/>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9</a:t>
              </a:r>
            </a:p>
          </p:txBody>
        </p:sp>
        <p:sp>
          <p:nvSpPr>
            <p:cNvPr id="37951" name="Text Box 64"/>
            <p:cNvSpPr txBox="1">
              <a:spLocks noChangeArrowheads="1"/>
            </p:cNvSpPr>
            <p:nvPr/>
          </p:nvSpPr>
          <p:spPr bwMode="auto">
            <a:xfrm>
              <a:off x="3480" y="958"/>
              <a:ext cx="27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10</a:t>
              </a:r>
            </a:p>
          </p:txBody>
        </p:sp>
        <p:sp>
          <p:nvSpPr>
            <p:cNvPr id="37952" name="Text Box 65"/>
            <p:cNvSpPr txBox="1">
              <a:spLocks noChangeArrowheads="1"/>
            </p:cNvSpPr>
            <p:nvPr/>
          </p:nvSpPr>
          <p:spPr bwMode="auto">
            <a:xfrm>
              <a:off x="3452" y="1321"/>
              <a:ext cx="27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37953" name="Text Box 66"/>
            <p:cNvSpPr txBox="1">
              <a:spLocks noChangeArrowheads="1"/>
            </p:cNvSpPr>
            <p:nvPr/>
          </p:nvSpPr>
          <p:spPr bwMode="auto">
            <a:xfrm>
              <a:off x="2663" y="2409"/>
              <a:ext cx="273"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n</a:t>
              </a:r>
            </a:p>
          </p:txBody>
        </p:sp>
        <p:sp>
          <p:nvSpPr>
            <p:cNvPr id="37954" name="Text Box 67"/>
            <p:cNvSpPr txBox="1">
              <a:spLocks noChangeArrowheads="1"/>
            </p:cNvSpPr>
            <p:nvPr/>
          </p:nvSpPr>
          <p:spPr bwMode="auto">
            <a:xfrm>
              <a:off x="1348" y="1067"/>
              <a:ext cx="40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1</a:t>
              </a:r>
            </a:p>
          </p:txBody>
        </p:sp>
        <p:sp>
          <p:nvSpPr>
            <p:cNvPr id="37955" name="Text Box 68"/>
            <p:cNvSpPr txBox="1">
              <a:spLocks noChangeArrowheads="1"/>
            </p:cNvSpPr>
            <p:nvPr/>
          </p:nvSpPr>
          <p:spPr bwMode="auto">
            <a:xfrm>
              <a:off x="1348" y="1401"/>
              <a:ext cx="40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2</a:t>
              </a:r>
            </a:p>
          </p:txBody>
        </p:sp>
        <p:sp>
          <p:nvSpPr>
            <p:cNvPr id="37956" name="Text Box 69"/>
            <p:cNvSpPr txBox="1">
              <a:spLocks noChangeArrowheads="1"/>
            </p:cNvSpPr>
            <p:nvPr/>
          </p:nvSpPr>
          <p:spPr bwMode="auto">
            <a:xfrm>
              <a:off x="1348" y="1766"/>
              <a:ext cx="40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3</a:t>
              </a:r>
            </a:p>
          </p:txBody>
        </p:sp>
        <p:sp>
          <p:nvSpPr>
            <p:cNvPr id="37957" name="Text Box 70"/>
            <p:cNvSpPr txBox="1">
              <a:spLocks noChangeArrowheads="1"/>
            </p:cNvSpPr>
            <p:nvPr/>
          </p:nvSpPr>
          <p:spPr bwMode="auto">
            <a:xfrm>
              <a:off x="1348" y="2102"/>
              <a:ext cx="408"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TIME 4</a:t>
              </a:r>
            </a:p>
          </p:txBody>
        </p:sp>
        <p:sp>
          <p:nvSpPr>
            <p:cNvPr id="37958" name="Line 71"/>
            <p:cNvSpPr>
              <a:spLocks noChangeShapeType="1"/>
            </p:cNvSpPr>
            <p:nvPr/>
          </p:nvSpPr>
          <p:spPr bwMode="auto">
            <a:xfrm flipH="1">
              <a:off x="2981" y="2273"/>
              <a:ext cx="507" cy="23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59" name="Line 72"/>
            <p:cNvSpPr>
              <a:spLocks noChangeShapeType="1"/>
            </p:cNvSpPr>
            <p:nvPr/>
          </p:nvSpPr>
          <p:spPr bwMode="auto">
            <a:xfrm flipH="1">
              <a:off x="2436" y="1547"/>
              <a:ext cx="91" cy="18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37960" name="Line 73"/>
            <p:cNvSpPr>
              <a:spLocks noChangeShapeType="1"/>
            </p:cNvSpPr>
            <p:nvPr/>
          </p:nvSpPr>
          <p:spPr bwMode="auto">
            <a:xfrm flipV="1">
              <a:off x="3480" y="1547"/>
              <a:ext cx="0" cy="705"/>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37961" name="Text Box 74"/>
            <p:cNvSpPr txBox="1">
              <a:spLocks noChangeArrowheads="1"/>
            </p:cNvSpPr>
            <p:nvPr/>
          </p:nvSpPr>
          <p:spPr bwMode="auto">
            <a:xfrm>
              <a:off x="1529" y="867"/>
              <a:ext cx="33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(1,1)</a:t>
              </a:r>
            </a:p>
          </p:txBody>
        </p:sp>
        <p:sp>
          <p:nvSpPr>
            <p:cNvPr id="37962" name="Text Box 75"/>
            <p:cNvSpPr txBox="1">
              <a:spLocks noChangeArrowheads="1"/>
            </p:cNvSpPr>
            <p:nvPr/>
          </p:nvSpPr>
          <p:spPr bwMode="auto">
            <a:xfrm>
              <a:off x="2391" y="958"/>
              <a:ext cx="33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(1,2)</a:t>
              </a:r>
            </a:p>
          </p:txBody>
        </p:sp>
        <p:sp>
          <p:nvSpPr>
            <p:cNvPr id="37963" name="Text Box 76"/>
            <p:cNvSpPr txBox="1">
              <a:spLocks noChangeArrowheads="1"/>
            </p:cNvSpPr>
            <p:nvPr/>
          </p:nvSpPr>
          <p:spPr bwMode="auto">
            <a:xfrm>
              <a:off x="3071" y="958"/>
              <a:ext cx="33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(2,1)</a:t>
              </a:r>
            </a:p>
          </p:txBody>
        </p:sp>
        <p:sp>
          <p:nvSpPr>
            <p:cNvPr id="37964" name="Text Box 77"/>
            <p:cNvSpPr txBox="1">
              <a:spLocks noChangeArrowheads="1"/>
            </p:cNvSpPr>
            <p:nvPr/>
          </p:nvSpPr>
          <p:spPr bwMode="auto">
            <a:xfrm>
              <a:off x="2618" y="1956"/>
              <a:ext cx="332" cy="15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000">
                  <a:solidFill>
                    <a:schemeClr val="tx2"/>
                  </a:solidFill>
                  <a:latin typeface="Arial" charset="0"/>
                </a:rPr>
                <a:t>(2,2)</a:t>
              </a:r>
            </a:p>
          </p:txBody>
        </p:sp>
      </p:gr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891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71E286D5-59FD-4A45-B215-6A6CDE91B0EB}" type="slidenum">
              <a:rPr lang="en-US" sz="1400" b="0"/>
              <a:pPr/>
              <a:t>36</a:t>
            </a:fld>
            <a:endParaRPr lang="en-US" sz="1400" b="0"/>
          </a:p>
        </p:txBody>
      </p:sp>
      <p:sp>
        <p:nvSpPr>
          <p:cNvPr id="38916" name="Rectangle 2"/>
          <p:cNvSpPr>
            <a:spLocks noGrp="1" noChangeArrowheads="1"/>
          </p:cNvSpPr>
          <p:nvPr>
            <p:ph type="title"/>
          </p:nvPr>
        </p:nvSpPr>
        <p:spPr/>
        <p:txBody>
          <a:bodyPr/>
          <a:lstStyle/>
          <a:p>
            <a:r>
              <a:rPr lang="en-US">
                <a:latin typeface="Arial Narrow" charset="0"/>
              </a:rPr>
              <a:t>Module 2</a:t>
            </a:r>
          </a:p>
        </p:txBody>
      </p:sp>
      <p:sp>
        <p:nvSpPr>
          <p:cNvPr id="38917" name="Rectangle 3"/>
          <p:cNvSpPr>
            <a:spLocks noGrp="1" noChangeArrowheads="1"/>
          </p:cNvSpPr>
          <p:nvPr>
            <p:ph type="body" idx="1"/>
          </p:nvPr>
        </p:nvSpPr>
        <p:spPr/>
        <p:txBody>
          <a:bodyPr/>
          <a:lstStyle/>
          <a:p>
            <a:pPr marL="342900" indent="-342900">
              <a:lnSpc>
                <a:spcPct val="110000"/>
              </a:lnSpc>
            </a:pPr>
            <a:r>
              <a:rPr lang="en-US" sz="2400" dirty="0">
                <a:latin typeface="Arial Narrow" charset="0"/>
              </a:rPr>
              <a:t>Objectives</a:t>
            </a:r>
          </a:p>
          <a:p>
            <a:pPr marL="742950" lvl="1" indent="-285750"/>
            <a:r>
              <a:rPr lang="en-US" sz="2000" dirty="0">
                <a:latin typeface="Arial Narrow" charset="0"/>
              </a:rPr>
              <a:t>Data path generation</a:t>
            </a:r>
          </a:p>
          <a:p>
            <a:pPr marL="742950" lvl="1" indent="-285750"/>
            <a:r>
              <a:rPr lang="en-US" sz="2000" dirty="0">
                <a:latin typeface="Arial Narrow" charset="0"/>
              </a:rPr>
              <a:t>Control synthesis </a:t>
            </a:r>
          </a:p>
          <a:p>
            <a:pPr marL="342900" indent="-342900">
              <a:lnSpc>
                <a:spcPct val="110000"/>
              </a:lnSpc>
              <a:buFont typeface="Monotype Sorts" charset="0"/>
              <a:buNone/>
            </a:pPr>
            <a:endParaRPr lang="en-US" sz="2000" dirty="0">
              <a:latin typeface="Arial Narrow"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3993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1B7A8EF6-2D91-B24D-B9BF-8D6D33B71EDD}" type="slidenum">
              <a:rPr lang="en-US" sz="1400" b="0"/>
              <a:pPr/>
              <a:t>37</a:t>
            </a:fld>
            <a:endParaRPr lang="en-US" sz="1400" b="0"/>
          </a:p>
        </p:txBody>
      </p:sp>
      <p:sp>
        <p:nvSpPr>
          <p:cNvPr id="39940" name="Rectangle 2"/>
          <p:cNvSpPr>
            <a:spLocks noGrp="1" noChangeArrowheads="1"/>
          </p:cNvSpPr>
          <p:nvPr>
            <p:ph type="title"/>
          </p:nvPr>
        </p:nvSpPr>
        <p:spPr/>
        <p:txBody>
          <a:bodyPr/>
          <a:lstStyle/>
          <a:p>
            <a:r>
              <a:rPr lang="en-US">
                <a:latin typeface="Arial Narrow" charset="0"/>
              </a:rPr>
              <a:t>Data path synthesis</a:t>
            </a:r>
          </a:p>
        </p:txBody>
      </p:sp>
      <p:sp>
        <p:nvSpPr>
          <p:cNvPr id="39941" name="Rectangle 3"/>
          <p:cNvSpPr>
            <a:spLocks noGrp="1" noChangeArrowheads="1"/>
          </p:cNvSpPr>
          <p:nvPr>
            <p:ph type="body" idx="1"/>
          </p:nvPr>
        </p:nvSpPr>
        <p:spPr/>
        <p:txBody>
          <a:bodyPr/>
          <a:lstStyle/>
          <a:p>
            <a:pPr>
              <a:lnSpc>
                <a:spcPct val="110000"/>
              </a:lnSpc>
            </a:pPr>
            <a:r>
              <a:rPr lang="en-US">
                <a:latin typeface="Arial Narrow" charset="0"/>
              </a:rPr>
              <a:t>Applied after resource binding</a:t>
            </a:r>
          </a:p>
          <a:p>
            <a:pPr>
              <a:lnSpc>
                <a:spcPct val="110000"/>
              </a:lnSpc>
            </a:pPr>
            <a:r>
              <a:rPr lang="en-US">
                <a:latin typeface="Arial Narrow" charset="0"/>
              </a:rPr>
              <a:t>Connectivity synthesis:</a:t>
            </a:r>
          </a:p>
          <a:p>
            <a:pPr lvl="1"/>
            <a:r>
              <a:rPr lang="en-US">
                <a:latin typeface="Arial Narrow" charset="0"/>
              </a:rPr>
              <a:t>Connection of resources to </a:t>
            </a:r>
            <a:r>
              <a:rPr lang="en-US" i="1">
                <a:solidFill>
                  <a:schemeClr val="bg2"/>
                </a:solidFill>
                <a:latin typeface="Arial Narrow" charset="0"/>
              </a:rPr>
              <a:t>multiplexers busses</a:t>
            </a:r>
            <a:r>
              <a:rPr lang="en-US" i="1">
                <a:latin typeface="Arial Narrow" charset="0"/>
              </a:rPr>
              <a:t> </a:t>
            </a:r>
            <a:r>
              <a:rPr lang="en-US">
                <a:latin typeface="Arial Narrow" charset="0"/>
              </a:rPr>
              <a:t>and</a:t>
            </a:r>
            <a:r>
              <a:rPr lang="en-US" i="1">
                <a:latin typeface="Arial Narrow" charset="0"/>
              </a:rPr>
              <a:t> </a:t>
            </a:r>
            <a:r>
              <a:rPr lang="en-US" i="1">
                <a:solidFill>
                  <a:schemeClr val="bg2"/>
                </a:solidFill>
                <a:latin typeface="Arial Narrow" charset="0"/>
              </a:rPr>
              <a:t>registers</a:t>
            </a:r>
          </a:p>
          <a:p>
            <a:pPr lvl="1"/>
            <a:r>
              <a:rPr lang="en-US">
                <a:latin typeface="Arial Narrow" charset="0"/>
              </a:rPr>
              <a:t>Control unit interface</a:t>
            </a:r>
          </a:p>
          <a:p>
            <a:pPr lvl="1"/>
            <a:r>
              <a:rPr lang="en-US">
                <a:latin typeface="Arial Narrow" charset="0"/>
              </a:rPr>
              <a:t>I/O ports</a:t>
            </a:r>
          </a:p>
          <a:p>
            <a:pPr>
              <a:lnSpc>
                <a:spcPct val="110000"/>
              </a:lnSpc>
            </a:pPr>
            <a:r>
              <a:rPr lang="en-US">
                <a:latin typeface="Arial Narrow" charset="0"/>
              </a:rPr>
              <a:t>Physical data path synthesis</a:t>
            </a:r>
          </a:p>
          <a:p>
            <a:pPr lvl="1"/>
            <a:r>
              <a:rPr lang="en-US">
                <a:latin typeface="Arial Narrow" charset="0"/>
              </a:rPr>
              <a:t>Specific techniques for regular datapath design</a:t>
            </a:r>
          </a:p>
          <a:p>
            <a:pPr lvl="2">
              <a:lnSpc>
                <a:spcPct val="110000"/>
              </a:lnSpc>
            </a:pPr>
            <a:r>
              <a:rPr lang="en-US">
                <a:latin typeface="Arial Narrow" charset="0"/>
              </a:rPr>
              <a:t>Regularity extraction</a:t>
            </a:r>
          </a:p>
          <a:p>
            <a:pPr>
              <a:lnSpc>
                <a:spcPct val="110000"/>
              </a:lnSpc>
            </a:pPr>
            <a:endParaRPr lang="en-US">
              <a:latin typeface="Arial Narrow"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096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FD1D5CC-2F41-3C4C-850A-136F67C9F0C4}" type="slidenum">
              <a:rPr lang="en-US" sz="1400" b="0"/>
              <a:pPr/>
              <a:t>38</a:t>
            </a:fld>
            <a:endParaRPr lang="en-US" sz="1400" b="0"/>
          </a:p>
        </p:txBody>
      </p:sp>
      <p:sp>
        <p:nvSpPr>
          <p:cNvPr id="40964" name="Rectangle 2"/>
          <p:cNvSpPr>
            <a:spLocks noGrp="1" noChangeArrowheads="1"/>
          </p:cNvSpPr>
          <p:nvPr>
            <p:ph type="title"/>
          </p:nvPr>
        </p:nvSpPr>
        <p:spPr>
          <a:xfrm>
            <a:off x="684213" y="0"/>
            <a:ext cx="7772400" cy="1143000"/>
          </a:xfrm>
        </p:spPr>
        <p:txBody>
          <a:bodyPr/>
          <a:lstStyle/>
          <a:p>
            <a:r>
              <a:rPr lang="en-US">
                <a:latin typeface="Arial Narrow" charset="0"/>
              </a:rPr>
              <a:t>Example</a:t>
            </a:r>
            <a:endParaRPr lang="en-US" sz="2500">
              <a:latin typeface="Arial Narrow" charset="0"/>
            </a:endParaRPr>
          </a:p>
        </p:txBody>
      </p:sp>
      <p:sp>
        <p:nvSpPr>
          <p:cNvPr id="40965" name="Line 3"/>
          <p:cNvSpPr>
            <a:spLocks noChangeShapeType="1"/>
          </p:cNvSpPr>
          <p:nvPr/>
        </p:nvSpPr>
        <p:spPr bwMode="auto">
          <a:xfrm>
            <a:off x="1835150" y="1484313"/>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66" name="Line 4"/>
          <p:cNvSpPr>
            <a:spLocks noChangeShapeType="1"/>
          </p:cNvSpPr>
          <p:nvPr/>
        </p:nvSpPr>
        <p:spPr bwMode="auto">
          <a:xfrm>
            <a:off x="1835150" y="1700213"/>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67" name="Line 5"/>
          <p:cNvSpPr>
            <a:spLocks noChangeShapeType="1"/>
          </p:cNvSpPr>
          <p:nvPr/>
        </p:nvSpPr>
        <p:spPr bwMode="auto">
          <a:xfrm>
            <a:off x="1835150" y="1917700"/>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68" name="Line 6"/>
          <p:cNvSpPr>
            <a:spLocks noChangeShapeType="1"/>
          </p:cNvSpPr>
          <p:nvPr/>
        </p:nvSpPr>
        <p:spPr bwMode="auto">
          <a:xfrm>
            <a:off x="1835150" y="2133600"/>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69" name="Line 7"/>
          <p:cNvSpPr>
            <a:spLocks noChangeShapeType="1"/>
          </p:cNvSpPr>
          <p:nvPr/>
        </p:nvSpPr>
        <p:spPr bwMode="auto">
          <a:xfrm>
            <a:off x="1835150" y="2347913"/>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0" name="Line 8"/>
          <p:cNvSpPr>
            <a:spLocks noChangeShapeType="1"/>
          </p:cNvSpPr>
          <p:nvPr/>
        </p:nvSpPr>
        <p:spPr bwMode="auto">
          <a:xfrm>
            <a:off x="1835150" y="2563813"/>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1" name="Line 9"/>
          <p:cNvSpPr>
            <a:spLocks noChangeShapeType="1"/>
          </p:cNvSpPr>
          <p:nvPr/>
        </p:nvSpPr>
        <p:spPr bwMode="auto">
          <a:xfrm>
            <a:off x="1835150" y="2781300"/>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2" name="Line 10"/>
          <p:cNvSpPr>
            <a:spLocks noChangeShapeType="1"/>
          </p:cNvSpPr>
          <p:nvPr/>
        </p:nvSpPr>
        <p:spPr bwMode="auto">
          <a:xfrm>
            <a:off x="1835150" y="2997200"/>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3" name="Line 11"/>
          <p:cNvSpPr>
            <a:spLocks noChangeShapeType="1"/>
          </p:cNvSpPr>
          <p:nvPr/>
        </p:nvSpPr>
        <p:spPr bwMode="auto">
          <a:xfrm>
            <a:off x="1835150" y="3213100"/>
            <a:ext cx="352901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4" name="Line 12"/>
          <p:cNvSpPr>
            <a:spLocks noChangeShapeType="1"/>
          </p:cNvSpPr>
          <p:nvPr/>
        </p:nvSpPr>
        <p:spPr bwMode="auto">
          <a:xfrm>
            <a:off x="1835150" y="1484313"/>
            <a:ext cx="0" cy="17287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5" name="Line 13"/>
          <p:cNvSpPr>
            <a:spLocks noChangeShapeType="1"/>
          </p:cNvSpPr>
          <p:nvPr/>
        </p:nvSpPr>
        <p:spPr bwMode="auto">
          <a:xfrm>
            <a:off x="5364163" y="1484313"/>
            <a:ext cx="0" cy="1728787"/>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0976" name="Line 14"/>
          <p:cNvSpPr>
            <a:spLocks noChangeShapeType="1"/>
          </p:cNvSpPr>
          <p:nvPr/>
        </p:nvSpPr>
        <p:spPr bwMode="auto">
          <a:xfrm>
            <a:off x="1979613" y="1844675"/>
            <a:ext cx="0" cy="15843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77" name="Line 15"/>
          <p:cNvSpPr>
            <a:spLocks noChangeShapeType="1"/>
          </p:cNvSpPr>
          <p:nvPr/>
        </p:nvSpPr>
        <p:spPr bwMode="auto">
          <a:xfrm>
            <a:off x="2051050" y="2708275"/>
            <a:ext cx="0"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78" name="Line 16"/>
          <p:cNvSpPr>
            <a:spLocks noChangeShapeType="1"/>
          </p:cNvSpPr>
          <p:nvPr/>
        </p:nvSpPr>
        <p:spPr bwMode="auto">
          <a:xfrm>
            <a:off x="2124075" y="2924175"/>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79" name="Line 17"/>
          <p:cNvSpPr>
            <a:spLocks noChangeShapeType="1"/>
          </p:cNvSpPr>
          <p:nvPr/>
        </p:nvSpPr>
        <p:spPr bwMode="auto">
          <a:xfrm>
            <a:off x="2195513" y="31416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0" name="AutoShape 18"/>
          <p:cNvSpPr>
            <a:spLocks noChangeArrowheads="1"/>
          </p:cNvSpPr>
          <p:nvPr/>
        </p:nvSpPr>
        <p:spPr bwMode="auto">
          <a:xfrm>
            <a:off x="1835150" y="3429000"/>
            <a:ext cx="504825" cy="144463"/>
          </a:xfrm>
          <a:custGeom>
            <a:avLst/>
            <a:gdLst>
              <a:gd name="T0" fmla="*/ 441722 w 21600"/>
              <a:gd name="T1" fmla="*/ 72232 h 21600"/>
              <a:gd name="T2" fmla="*/ 252413 w 21600"/>
              <a:gd name="T3" fmla="*/ 144463 h 21600"/>
              <a:gd name="T4" fmla="*/ 63103 w 21600"/>
              <a:gd name="T5" fmla="*/ 72232 h 21600"/>
              <a:gd name="T6" fmla="*/ 25241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81" name="Line 19"/>
          <p:cNvSpPr>
            <a:spLocks noChangeShapeType="1"/>
          </p:cNvSpPr>
          <p:nvPr/>
        </p:nvSpPr>
        <p:spPr bwMode="auto">
          <a:xfrm>
            <a:off x="2555875" y="2060575"/>
            <a:ext cx="0"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2" name="Line 20"/>
          <p:cNvSpPr>
            <a:spLocks noChangeShapeType="1"/>
          </p:cNvSpPr>
          <p:nvPr/>
        </p:nvSpPr>
        <p:spPr bwMode="auto">
          <a:xfrm>
            <a:off x="2627313" y="2276475"/>
            <a:ext cx="0" cy="11525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3" name="Line 21"/>
          <p:cNvSpPr>
            <a:spLocks noChangeShapeType="1"/>
          </p:cNvSpPr>
          <p:nvPr/>
        </p:nvSpPr>
        <p:spPr bwMode="auto">
          <a:xfrm>
            <a:off x="2700338" y="2492375"/>
            <a:ext cx="0"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4" name="Line 22"/>
          <p:cNvSpPr>
            <a:spLocks noChangeShapeType="1"/>
          </p:cNvSpPr>
          <p:nvPr/>
        </p:nvSpPr>
        <p:spPr bwMode="auto">
          <a:xfrm>
            <a:off x="2771775" y="2924175"/>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5" name="AutoShape 23"/>
          <p:cNvSpPr>
            <a:spLocks noChangeArrowheads="1"/>
          </p:cNvSpPr>
          <p:nvPr/>
        </p:nvSpPr>
        <p:spPr bwMode="auto">
          <a:xfrm>
            <a:off x="2411413" y="3429000"/>
            <a:ext cx="504825" cy="144463"/>
          </a:xfrm>
          <a:custGeom>
            <a:avLst/>
            <a:gdLst>
              <a:gd name="T0" fmla="*/ 441722 w 21600"/>
              <a:gd name="T1" fmla="*/ 72232 h 21600"/>
              <a:gd name="T2" fmla="*/ 252413 w 21600"/>
              <a:gd name="T3" fmla="*/ 144463 h 21600"/>
              <a:gd name="T4" fmla="*/ 63103 w 21600"/>
              <a:gd name="T5" fmla="*/ 72232 h 21600"/>
              <a:gd name="T6" fmla="*/ 25241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86" name="Line 24"/>
          <p:cNvSpPr>
            <a:spLocks noChangeShapeType="1"/>
          </p:cNvSpPr>
          <p:nvPr/>
        </p:nvSpPr>
        <p:spPr bwMode="auto">
          <a:xfrm>
            <a:off x="2051050" y="35734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7" name="Line 25"/>
          <p:cNvSpPr>
            <a:spLocks noChangeShapeType="1"/>
          </p:cNvSpPr>
          <p:nvPr/>
        </p:nvSpPr>
        <p:spPr bwMode="auto">
          <a:xfrm>
            <a:off x="2627313" y="35734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8" name="Line 26"/>
          <p:cNvSpPr>
            <a:spLocks noChangeShapeType="1"/>
          </p:cNvSpPr>
          <p:nvPr/>
        </p:nvSpPr>
        <p:spPr bwMode="auto">
          <a:xfrm>
            <a:off x="4067175" y="2205038"/>
            <a:ext cx="1588"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89" name="Line 27"/>
          <p:cNvSpPr>
            <a:spLocks noChangeShapeType="1"/>
          </p:cNvSpPr>
          <p:nvPr/>
        </p:nvSpPr>
        <p:spPr bwMode="auto">
          <a:xfrm>
            <a:off x="4140200" y="2924175"/>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0" name="Line 28"/>
          <p:cNvSpPr>
            <a:spLocks noChangeShapeType="1"/>
          </p:cNvSpPr>
          <p:nvPr/>
        </p:nvSpPr>
        <p:spPr bwMode="auto">
          <a:xfrm>
            <a:off x="4211638" y="3141663"/>
            <a:ext cx="0" cy="2873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1" name="AutoShape 29"/>
          <p:cNvSpPr>
            <a:spLocks noChangeArrowheads="1"/>
          </p:cNvSpPr>
          <p:nvPr/>
        </p:nvSpPr>
        <p:spPr bwMode="auto">
          <a:xfrm>
            <a:off x="3924300" y="3429000"/>
            <a:ext cx="504825" cy="144463"/>
          </a:xfrm>
          <a:custGeom>
            <a:avLst/>
            <a:gdLst>
              <a:gd name="T0" fmla="*/ 441722 w 21600"/>
              <a:gd name="T1" fmla="*/ 72232 h 21600"/>
              <a:gd name="T2" fmla="*/ 252413 w 21600"/>
              <a:gd name="T3" fmla="*/ 144463 h 21600"/>
              <a:gd name="T4" fmla="*/ 63103 w 21600"/>
              <a:gd name="T5" fmla="*/ 72232 h 21600"/>
              <a:gd name="T6" fmla="*/ 25241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92" name="Line 30"/>
          <p:cNvSpPr>
            <a:spLocks noChangeShapeType="1"/>
          </p:cNvSpPr>
          <p:nvPr/>
        </p:nvSpPr>
        <p:spPr bwMode="auto">
          <a:xfrm>
            <a:off x="4643438" y="1628775"/>
            <a:ext cx="1587" cy="18002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3" name="Line 31"/>
          <p:cNvSpPr>
            <a:spLocks noChangeShapeType="1"/>
          </p:cNvSpPr>
          <p:nvPr/>
        </p:nvSpPr>
        <p:spPr bwMode="auto">
          <a:xfrm>
            <a:off x="4716463" y="2060575"/>
            <a:ext cx="0" cy="13684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4" name="Line 32"/>
          <p:cNvSpPr>
            <a:spLocks noChangeShapeType="1"/>
          </p:cNvSpPr>
          <p:nvPr/>
        </p:nvSpPr>
        <p:spPr bwMode="auto">
          <a:xfrm>
            <a:off x="4789488" y="2492375"/>
            <a:ext cx="0" cy="9366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5" name="Line 33"/>
          <p:cNvSpPr>
            <a:spLocks noChangeShapeType="1"/>
          </p:cNvSpPr>
          <p:nvPr/>
        </p:nvSpPr>
        <p:spPr bwMode="auto">
          <a:xfrm>
            <a:off x="4859338" y="2708275"/>
            <a:ext cx="1587" cy="7207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6" name="AutoShape 34"/>
          <p:cNvSpPr>
            <a:spLocks noChangeArrowheads="1"/>
          </p:cNvSpPr>
          <p:nvPr/>
        </p:nvSpPr>
        <p:spPr bwMode="auto">
          <a:xfrm>
            <a:off x="4500563" y="3429000"/>
            <a:ext cx="504825" cy="144463"/>
          </a:xfrm>
          <a:custGeom>
            <a:avLst/>
            <a:gdLst>
              <a:gd name="T0" fmla="*/ 441722 w 21600"/>
              <a:gd name="T1" fmla="*/ 72232 h 21600"/>
              <a:gd name="T2" fmla="*/ 252413 w 21600"/>
              <a:gd name="T3" fmla="*/ 144463 h 21600"/>
              <a:gd name="T4" fmla="*/ 63103 w 21600"/>
              <a:gd name="T5" fmla="*/ 72232 h 21600"/>
              <a:gd name="T6" fmla="*/ 252413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0997" name="Line 35"/>
          <p:cNvSpPr>
            <a:spLocks noChangeShapeType="1"/>
          </p:cNvSpPr>
          <p:nvPr/>
        </p:nvSpPr>
        <p:spPr bwMode="auto">
          <a:xfrm>
            <a:off x="4140200" y="35734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8" name="Line 36"/>
          <p:cNvSpPr>
            <a:spLocks noChangeShapeType="1"/>
          </p:cNvSpPr>
          <p:nvPr/>
        </p:nvSpPr>
        <p:spPr bwMode="auto">
          <a:xfrm>
            <a:off x="4716463" y="3573463"/>
            <a:ext cx="0" cy="43180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0999" name="Line 37"/>
          <p:cNvSpPr>
            <a:spLocks noChangeShapeType="1"/>
          </p:cNvSpPr>
          <p:nvPr/>
        </p:nvSpPr>
        <p:spPr bwMode="auto">
          <a:xfrm>
            <a:off x="4932363" y="2924175"/>
            <a:ext cx="0" cy="504825"/>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0" name="Rectangle 38"/>
          <p:cNvSpPr>
            <a:spLocks noChangeArrowheads="1"/>
          </p:cNvSpPr>
          <p:nvPr/>
        </p:nvSpPr>
        <p:spPr bwMode="auto">
          <a:xfrm>
            <a:off x="1908175" y="4005263"/>
            <a:ext cx="863600" cy="7921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001" name="Rectangle 39"/>
          <p:cNvSpPr>
            <a:spLocks noChangeArrowheads="1"/>
          </p:cNvSpPr>
          <p:nvPr/>
        </p:nvSpPr>
        <p:spPr bwMode="auto">
          <a:xfrm>
            <a:off x="3995738" y="4005263"/>
            <a:ext cx="863600" cy="792162"/>
          </a:xfrm>
          <a:prstGeom prst="rect">
            <a:avLst/>
          </a:pr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002" name="Line 40"/>
          <p:cNvSpPr>
            <a:spLocks noChangeShapeType="1"/>
          </p:cNvSpPr>
          <p:nvPr/>
        </p:nvSpPr>
        <p:spPr bwMode="auto">
          <a:xfrm>
            <a:off x="6300788" y="1196975"/>
            <a:ext cx="0" cy="4032250"/>
          </a:xfrm>
          <a:prstGeom prst="line">
            <a:avLst/>
          </a:prstGeom>
          <a:noFill/>
          <a:ln w="57150">
            <a:solidFill>
              <a:schemeClr val="tx1"/>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03" name="Line 41"/>
          <p:cNvSpPr>
            <a:spLocks noChangeShapeType="1"/>
          </p:cNvSpPr>
          <p:nvPr/>
        </p:nvSpPr>
        <p:spPr bwMode="auto">
          <a:xfrm flipH="1">
            <a:off x="5364163" y="2205038"/>
            <a:ext cx="936625"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4" name="Line 42"/>
          <p:cNvSpPr>
            <a:spLocks noChangeShapeType="1"/>
          </p:cNvSpPr>
          <p:nvPr/>
        </p:nvSpPr>
        <p:spPr bwMode="auto">
          <a:xfrm flipH="1">
            <a:off x="4859338" y="4221163"/>
            <a:ext cx="1441450"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5" name="Line 43"/>
          <p:cNvSpPr>
            <a:spLocks noChangeShapeType="1"/>
          </p:cNvSpPr>
          <p:nvPr/>
        </p:nvSpPr>
        <p:spPr bwMode="auto">
          <a:xfrm>
            <a:off x="4859338" y="4508500"/>
            <a:ext cx="1441450"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6" name="AutoShape 44"/>
          <p:cNvSpPr>
            <a:spLocks noChangeArrowheads="1"/>
          </p:cNvSpPr>
          <p:nvPr/>
        </p:nvSpPr>
        <p:spPr bwMode="auto">
          <a:xfrm rot="-5400000">
            <a:off x="1432719" y="2823369"/>
            <a:ext cx="360363" cy="130175"/>
          </a:xfrm>
          <a:custGeom>
            <a:avLst/>
            <a:gdLst>
              <a:gd name="T0" fmla="*/ 315318 w 21600"/>
              <a:gd name="T1" fmla="*/ 65088 h 21600"/>
              <a:gd name="T2" fmla="*/ 180182 w 21600"/>
              <a:gd name="T3" fmla="*/ 130175 h 21600"/>
              <a:gd name="T4" fmla="*/ 45045 w 21600"/>
              <a:gd name="T5" fmla="*/ 65088 h 21600"/>
              <a:gd name="T6" fmla="*/ 180182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close/>
              </a:path>
            </a:pathLst>
          </a:custGeom>
          <a:noFill/>
          <a:ln w="9525">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41007" name="Line 45"/>
          <p:cNvSpPr>
            <a:spLocks noChangeShapeType="1"/>
          </p:cNvSpPr>
          <p:nvPr/>
        </p:nvSpPr>
        <p:spPr bwMode="auto">
          <a:xfrm>
            <a:off x="1403350" y="3141663"/>
            <a:ext cx="431800"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8" name="Line 46"/>
          <p:cNvSpPr>
            <a:spLocks noChangeShapeType="1"/>
          </p:cNvSpPr>
          <p:nvPr/>
        </p:nvSpPr>
        <p:spPr bwMode="auto">
          <a:xfrm>
            <a:off x="1116013" y="2636838"/>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09" name="Line 47"/>
          <p:cNvSpPr>
            <a:spLocks noChangeShapeType="1"/>
          </p:cNvSpPr>
          <p:nvPr/>
        </p:nvSpPr>
        <p:spPr bwMode="auto">
          <a:xfrm>
            <a:off x="1692275" y="2924175"/>
            <a:ext cx="14287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10" name="Line 48"/>
          <p:cNvSpPr>
            <a:spLocks noChangeShapeType="1"/>
          </p:cNvSpPr>
          <p:nvPr/>
        </p:nvSpPr>
        <p:spPr bwMode="auto">
          <a:xfrm flipH="1" flipV="1">
            <a:off x="1403350" y="2997200"/>
            <a:ext cx="14446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1" name="Line 49"/>
          <p:cNvSpPr>
            <a:spLocks noChangeShapeType="1"/>
          </p:cNvSpPr>
          <p:nvPr/>
        </p:nvSpPr>
        <p:spPr bwMode="auto">
          <a:xfrm flipH="1">
            <a:off x="1116013" y="2781300"/>
            <a:ext cx="431800"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2" name="Line 50"/>
          <p:cNvSpPr>
            <a:spLocks noChangeShapeType="1"/>
          </p:cNvSpPr>
          <p:nvPr/>
        </p:nvSpPr>
        <p:spPr bwMode="auto">
          <a:xfrm>
            <a:off x="1116013" y="2420938"/>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13" name="Line 51"/>
          <p:cNvSpPr>
            <a:spLocks noChangeShapeType="1"/>
          </p:cNvSpPr>
          <p:nvPr/>
        </p:nvSpPr>
        <p:spPr bwMode="auto">
          <a:xfrm>
            <a:off x="1116013" y="2205038"/>
            <a:ext cx="719137"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41014" name="Line 52"/>
          <p:cNvSpPr>
            <a:spLocks noChangeShapeType="1"/>
          </p:cNvSpPr>
          <p:nvPr/>
        </p:nvSpPr>
        <p:spPr bwMode="auto">
          <a:xfrm>
            <a:off x="2339975" y="4797425"/>
            <a:ext cx="0" cy="2873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5" name="Line 53"/>
          <p:cNvSpPr>
            <a:spLocks noChangeShapeType="1"/>
          </p:cNvSpPr>
          <p:nvPr/>
        </p:nvSpPr>
        <p:spPr bwMode="auto">
          <a:xfrm>
            <a:off x="4427538" y="4797425"/>
            <a:ext cx="0" cy="50323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6" name="Line 54"/>
          <p:cNvSpPr>
            <a:spLocks noChangeShapeType="1"/>
          </p:cNvSpPr>
          <p:nvPr/>
        </p:nvSpPr>
        <p:spPr bwMode="auto">
          <a:xfrm>
            <a:off x="1403350" y="2997200"/>
            <a:ext cx="0" cy="2087563"/>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7" name="Line 55"/>
          <p:cNvSpPr>
            <a:spLocks noChangeShapeType="1"/>
          </p:cNvSpPr>
          <p:nvPr/>
        </p:nvSpPr>
        <p:spPr bwMode="auto">
          <a:xfrm>
            <a:off x="1116013" y="2205038"/>
            <a:ext cx="0" cy="3095625"/>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8" name="Line 56"/>
          <p:cNvSpPr>
            <a:spLocks noChangeShapeType="1"/>
          </p:cNvSpPr>
          <p:nvPr/>
        </p:nvSpPr>
        <p:spPr bwMode="auto">
          <a:xfrm>
            <a:off x="1403350" y="5084763"/>
            <a:ext cx="93662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19" name="Line 57"/>
          <p:cNvSpPr>
            <a:spLocks noChangeShapeType="1"/>
          </p:cNvSpPr>
          <p:nvPr/>
        </p:nvSpPr>
        <p:spPr bwMode="auto">
          <a:xfrm>
            <a:off x="1116013" y="5300663"/>
            <a:ext cx="3311525"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0" name="Line 58"/>
          <p:cNvSpPr>
            <a:spLocks noChangeShapeType="1"/>
          </p:cNvSpPr>
          <p:nvPr/>
        </p:nvSpPr>
        <p:spPr bwMode="auto">
          <a:xfrm>
            <a:off x="1619250" y="3860800"/>
            <a:ext cx="4681538"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1" name="Line 59"/>
          <p:cNvSpPr>
            <a:spLocks noChangeShapeType="1"/>
          </p:cNvSpPr>
          <p:nvPr/>
        </p:nvSpPr>
        <p:spPr bwMode="auto">
          <a:xfrm>
            <a:off x="1619250" y="2997200"/>
            <a:ext cx="0" cy="86360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2" name="Line 60"/>
          <p:cNvSpPr>
            <a:spLocks noChangeShapeType="1"/>
          </p:cNvSpPr>
          <p:nvPr/>
        </p:nvSpPr>
        <p:spPr bwMode="auto">
          <a:xfrm>
            <a:off x="2843213" y="3500438"/>
            <a:ext cx="11525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3" name="Line 61"/>
          <p:cNvSpPr>
            <a:spLocks noChangeShapeType="1"/>
          </p:cNvSpPr>
          <p:nvPr/>
        </p:nvSpPr>
        <p:spPr bwMode="auto">
          <a:xfrm>
            <a:off x="2843213" y="3573463"/>
            <a:ext cx="11525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4" name="Line 62"/>
          <p:cNvSpPr>
            <a:spLocks noChangeShapeType="1"/>
          </p:cNvSpPr>
          <p:nvPr/>
        </p:nvSpPr>
        <p:spPr bwMode="auto">
          <a:xfrm>
            <a:off x="4932363" y="3500438"/>
            <a:ext cx="1368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5" name="Line 63"/>
          <p:cNvSpPr>
            <a:spLocks noChangeShapeType="1"/>
          </p:cNvSpPr>
          <p:nvPr/>
        </p:nvSpPr>
        <p:spPr bwMode="auto">
          <a:xfrm>
            <a:off x="4932363" y="3573463"/>
            <a:ext cx="13684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6" name="Line 64"/>
          <p:cNvSpPr>
            <a:spLocks noChangeShapeType="1"/>
          </p:cNvSpPr>
          <p:nvPr/>
        </p:nvSpPr>
        <p:spPr bwMode="auto">
          <a:xfrm>
            <a:off x="4356100" y="3500438"/>
            <a:ext cx="144463"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7" name="Line 65"/>
          <p:cNvSpPr>
            <a:spLocks noChangeShapeType="1"/>
          </p:cNvSpPr>
          <p:nvPr/>
        </p:nvSpPr>
        <p:spPr bwMode="auto">
          <a:xfrm>
            <a:off x="4356100" y="3573463"/>
            <a:ext cx="288925" cy="0"/>
          </a:xfrm>
          <a:prstGeom prst="line">
            <a:avLst/>
          </a:prstGeom>
          <a:noFill/>
          <a:ln w="9525">
            <a:solidFill>
              <a:schemeClr val="tx1"/>
            </a:solidFill>
            <a:prstDash val="lgDash"/>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41028" name="Text Box 66"/>
          <p:cNvSpPr txBox="1">
            <a:spLocks noChangeArrowheads="1"/>
          </p:cNvSpPr>
          <p:nvPr/>
        </p:nvSpPr>
        <p:spPr bwMode="auto">
          <a:xfrm>
            <a:off x="2097088" y="4221163"/>
            <a:ext cx="458787" cy="43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sp>
        <p:nvSpPr>
          <p:cNvPr id="41029" name="Text Box 67"/>
          <p:cNvSpPr txBox="1">
            <a:spLocks noChangeArrowheads="1"/>
          </p:cNvSpPr>
          <p:nvPr/>
        </p:nvSpPr>
        <p:spPr bwMode="auto">
          <a:xfrm rot="-5400000">
            <a:off x="4198938" y="4090987"/>
            <a:ext cx="458788" cy="576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ALU</a:t>
            </a:r>
          </a:p>
        </p:txBody>
      </p:sp>
      <p:sp>
        <p:nvSpPr>
          <p:cNvPr id="41030" name="Text Box 68"/>
          <p:cNvSpPr txBox="1">
            <a:spLocks noChangeArrowheads="1"/>
          </p:cNvSpPr>
          <p:nvPr/>
        </p:nvSpPr>
        <p:spPr bwMode="auto">
          <a:xfrm rot="-5400000">
            <a:off x="2721769" y="4845844"/>
            <a:ext cx="458787"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DATA-PATH</a:t>
            </a:r>
          </a:p>
        </p:txBody>
      </p:sp>
      <p:sp>
        <p:nvSpPr>
          <p:cNvPr id="41031" name="Text Box 69"/>
          <p:cNvSpPr txBox="1">
            <a:spLocks noChangeArrowheads="1"/>
          </p:cNvSpPr>
          <p:nvPr/>
        </p:nvSpPr>
        <p:spPr bwMode="auto">
          <a:xfrm rot="-5400000">
            <a:off x="6899275" y="4486275"/>
            <a:ext cx="458788" cy="2376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CONTROL-UNIT</a:t>
            </a:r>
          </a:p>
        </p:txBody>
      </p:sp>
      <p:sp>
        <p:nvSpPr>
          <p:cNvPr id="41032" name="Text Box 70"/>
          <p:cNvSpPr txBox="1">
            <a:spLocks noChangeArrowheads="1"/>
          </p:cNvSpPr>
          <p:nvPr/>
        </p:nvSpPr>
        <p:spPr bwMode="auto">
          <a:xfrm rot="-5400000">
            <a:off x="5022850" y="29781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r2</a:t>
            </a:r>
          </a:p>
        </p:txBody>
      </p:sp>
      <p:sp>
        <p:nvSpPr>
          <p:cNvPr id="41033" name="Text Box 71"/>
          <p:cNvSpPr txBox="1">
            <a:spLocks noChangeArrowheads="1"/>
          </p:cNvSpPr>
          <p:nvPr/>
        </p:nvSpPr>
        <p:spPr bwMode="auto">
          <a:xfrm rot="-5400000">
            <a:off x="5022850" y="27622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r1</a:t>
            </a:r>
          </a:p>
        </p:txBody>
      </p:sp>
      <p:sp>
        <p:nvSpPr>
          <p:cNvPr id="41034" name="Text Box 72"/>
          <p:cNvSpPr txBox="1">
            <a:spLocks noChangeArrowheads="1"/>
          </p:cNvSpPr>
          <p:nvPr/>
        </p:nvSpPr>
        <p:spPr bwMode="auto">
          <a:xfrm rot="-5400000">
            <a:off x="5022850" y="25463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u</a:t>
            </a:r>
          </a:p>
        </p:txBody>
      </p:sp>
      <p:sp>
        <p:nvSpPr>
          <p:cNvPr id="41035" name="Text Box 73"/>
          <p:cNvSpPr txBox="1">
            <a:spLocks noChangeArrowheads="1"/>
          </p:cNvSpPr>
          <p:nvPr/>
        </p:nvSpPr>
        <p:spPr bwMode="auto">
          <a:xfrm rot="-5400000">
            <a:off x="5022850" y="23304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y</a:t>
            </a:r>
          </a:p>
        </p:txBody>
      </p:sp>
      <p:sp>
        <p:nvSpPr>
          <p:cNvPr id="41036" name="Text Box 74"/>
          <p:cNvSpPr txBox="1">
            <a:spLocks noChangeArrowheads="1"/>
          </p:cNvSpPr>
          <p:nvPr/>
        </p:nvSpPr>
        <p:spPr bwMode="auto">
          <a:xfrm rot="-5400000">
            <a:off x="5022850" y="21145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x</a:t>
            </a:r>
          </a:p>
        </p:txBody>
      </p:sp>
      <p:sp>
        <p:nvSpPr>
          <p:cNvPr id="41037" name="Text Box 75"/>
          <p:cNvSpPr txBox="1">
            <a:spLocks noChangeArrowheads="1"/>
          </p:cNvSpPr>
          <p:nvPr/>
        </p:nvSpPr>
        <p:spPr bwMode="auto">
          <a:xfrm rot="-5400000">
            <a:off x="5022850" y="18986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dx</a:t>
            </a:r>
          </a:p>
        </p:txBody>
      </p:sp>
      <p:sp>
        <p:nvSpPr>
          <p:cNvPr id="41038" name="Text Box 76"/>
          <p:cNvSpPr txBox="1">
            <a:spLocks noChangeArrowheads="1"/>
          </p:cNvSpPr>
          <p:nvPr/>
        </p:nvSpPr>
        <p:spPr bwMode="auto">
          <a:xfrm rot="-5400000">
            <a:off x="5022850" y="16827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sp>
        <p:nvSpPr>
          <p:cNvPr id="41039" name="Text Box 77"/>
          <p:cNvSpPr txBox="1">
            <a:spLocks noChangeArrowheads="1"/>
          </p:cNvSpPr>
          <p:nvPr/>
        </p:nvSpPr>
        <p:spPr bwMode="auto">
          <a:xfrm rot="-5400000">
            <a:off x="5022850" y="1466850"/>
            <a:ext cx="396875" cy="2889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a:t>
            </a:r>
          </a:p>
        </p:txBody>
      </p:sp>
      <p:sp>
        <p:nvSpPr>
          <p:cNvPr id="41040" name="Text Box 78"/>
          <p:cNvSpPr txBox="1">
            <a:spLocks noChangeArrowheads="1"/>
          </p:cNvSpPr>
          <p:nvPr/>
        </p:nvSpPr>
        <p:spPr bwMode="auto">
          <a:xfrm rot="-5400000">
            <a:off x="3371057" y="381794"/>
            <a:ext cx="458787"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REGISTERS</a:t>
            </a:r>
          </a:p>
        </p:txBody>
      </p:sp>
      <p:sp>
        <p:nvSpPr>
          <p:cNvPr id="41041" name="Text Box 79"/>
          <p:cNvSpPr txBox="1">
            <a:spLocks noChangeArrowheads="1"/>
          </p:cNvSpPr>
          <p:nvPr/>
        </p:nvSpPr>
        <p:spPr bwMode="auto">
          <a:xfrm rot="-5400000">
            <a:off x="6533356" y="1467645"/>
            <a:ext cx="396875" cy="1439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enable</a:t>
            </a:r>
          </a:p>
        </p:txBody>
      </p:sp>
      <p:sp>
        <p:nvSpPr>
          <p:cNvPr id="41042" name="Text Box 80"/>
          <p:cNvSpPr txBox="1">
            <a:spLocks noChangeArrowheads="1"/>
          </p:cNvSpPr>
          <p:nvPr/>
        </p:nvSpPr>
        <p:spPr bwMode="auto">
          <a:xfrm rot="-5400000">
            <a:off x="6749256" y="2763045"/>
            <a:ext cx="396875" cy="14398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Mux control</a:t>
            </a:r>
          </a:p>
        </p:txBody>
      </p:sp>
      <p:sp>
        <p:nvSpPr>
          <p:cNvPr id="41043" name="Text Box 81"/>
          <p:cNvSpPr txBox="1">
            <a:spLocks noChangeArrowheads="1"/>
          </p:cNvSpPr>
          <p:nvPr/>
        </p:nvSpPr>
        <p:spPr bwMode="auto">
          <a:xfrm rot="-5400000">
            <a:off x="6965156" y="3124994"/>
            <a:ext cx="39687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ALU control (+,-,&lt;)</a:t>
            </a:r>
          </a:p>
        </p:txBody>
      </p:sp>
      <p:sp>
        <p:nvSpPr>
          <p:cNvPr id="41044" name="Text Box 82"/>
          <p:cNvSpPr txBox="1">
            <a:spLocks noChangeArrowheads="1"/>
          </p:cNvSpPr>
          <p:nvPr/>
        </p:nvSpPr>
        <p:spPr bwMode="auto">
          <a:xfrm rot="-5400000">
            <a:off x="6317456" y="3483769"/>
            <a:ext cx="396875" cy="20145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c</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198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A07396BD-2CEF-D545-A340-500D827B4C3D}" type="slidenum">
              <a:rPr lang="en-US" sz="1400" b="0"/>
              <a:pPr/>
              <a:t>39</a:t>
            </a:fld>
            <a:endParaRPr lang="en-US" sz="1400" b="0"/>
          </a:p>
        </p:txBody>
      </p:sp>
      <p:sp>
        <p:nvSpPr>
          <p:cNvPr id="41988" name="Rectangle 2"/>
          <p:cNvSpPr>
            <a:spLocks noGrp="1" noChangeArrowheads="1"/>
          </p:cNvSpPr>
          <p:nvPr>
            <p:ph type="title"/>
          </p:nvPr>
        </p:nvSpPr>
        <p:spPr/>
        <p:txBody>
          <a:bodyPr/>
          <a:lstStyle/>
          <a:p>
            <a:r>
              <a:rPr lang="en-US">
                <a:latin typeface="Arial Narrow" charset="0"/>
              </a:rPr>
              <a:t>Control synthesis</a:t>
            </a:r>
          </a:p>
        </p:txBody>
      </p:sp>
      <p:sp>
        <p:nvSpPr>
          <p:cNvPr id="41989" name="Rectangle 3"/>
          <p:cNvSpPr>
            <a:spLocks noGrp="1" noChangeArrowheads="1"/>
          </p:cNvSpPr>
          <p:nvPr>
            <p:ph type="body" idx="1"/>
          </p:nvPr>
        </p:nvSpPr>
        <p:spPr/>
        <p:txBody>
          <a:bodyPr/>
          <a:lstStyle/>
          <a:p>
            <a:r>
              <a:rPr lang="en-US">
                <a:latin typeface="Arial Narrow" charset="0"/>
              </a:rPr>
              <a:t>Synthesis of the control unit</a:t>
            </a:r>
          </a:p>
          <a:p>
            <a:r>
              <a:rPr lang="en-US">
                <a:latin typeface="Arial Narrow" charset="0"/>
              </a:rPr>
              <a:t>Logic model:</a:t>
            </a:r>
          </a:p>
          <a:p>
            <a:pPr lvl="1"/>
            <a:r>
              <a:rPr lang="en-US">
                <a:latin typeface="Arial Narrow" charset="0"/>
              </a:rPr>
              <a:t>Synchronous FSM</a:t>
            </a:r>
          </a:p>
          <a:p>
            <a:r>
              <a:rPr lang="en-US">
                <a:latin typeface="Arial Narrow" charset="0"/>
              </a:rPr>
              <a:t>Physical implementation:</a:t>
            </a:r>
          </a:p>
          <a:p>
            <a:pPr lvl="1"/>
            <a:r>
              <a:rPr lang="en-US">
                <a:latin typeface="Arial Narrow" charset="0"/>
              </a:rPr>
              <a:t>Hard-wired or distributed FSM</a:t>
            </a:r>
          </a:p>
          <a:p>
            <a:pPr lvl="1"/>
            <a:r>
              <a:rPr lang="en-US">
                <a:latin typeface="Arial Narrow" charset="0"/>
              </a:rPr>
              <a:t>Microcode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6147"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BB1CDA9-1538-FE42-85AF-289FAC2C62B8}" type="slidenum">
              <a:rPr lang="en-US" sz="1400" b="0"/>
              <a:pPr/>
              <a:t>4</a:t>
            </a:fld>
            <a:endParaRPr lang="en-US" sz="1400" b="0"/>
          </a:p>
        </p:txBody>
      </p:sp>
      <p:sp>
        <p:nvSpPr>
          <p:cNvPr id="6148" name="Rectangle 2"/>
          <p:cNvSpPr>
            <a:spLocks noGrp="1" noChangeArrowheads="1"/>
          </p:cNvSpPr>
          <p:nvPr>
            <p:ph type="title"/>
          </p:nvPr>
        </p:nvSpPr>
        <p:spPr/>
        <p:txBody>
          <a:bodyPr/>
          <a:lstStyle/>
          <a:p>
            <a:r>
              <a:rPr lang="en-US">
                <a:latin typeface="Arial Narrow" charset="0"/>
              </a:rPr>
              <a:t>Binding</a:t>
            </a:r>
          </a:p>
        </p:txBody>
      </p:sp>
      <p:sp>
        <p:nvSpPr>
          <p:cNvPr id="6149" name="Rectangle 3"/>
          <p:cNvSpPr>
            <a:spLocks noGrp="1" noChangeArrowheads="1"/>
          </p:cNvSpPr>
          <p:nvPr>
            <p:ph type="body" idx="1"/>
          </p:nvPr>
        </p:nvSpPr>
        <p:spPr>
          <a:xfrm>
            <a:off x="301625" y="1103313"/>
            <a:ext cx="7772400" cy="4267200"/>
          </a:xfrm>
        </p:spPr>
        <p:txBody>
          <a:bodyPr/>
          <a:lstStyle/>
          <a:p>
            <a:r>
              <a:rPr lang="en-US">
                <a:latin typeface="Arial Narrow" charset="0"/>
              </a:rPr>
              <a:t>Limiting cases:</a:t>
            </a:r>
          </a:p>
          <a:p>
            <a:pPr lvl="1"/>
            <a:r>
              <a:rPr lang="en-US">
                <a:latin typeface="Arial Narrow" charset="0"/>
              </a:rPr>
              <a:t>Dedicated resources</a:t>
            </a:r>
          </a:p>
          <a:p>
            <a:pPr lvl="2"/>
            <a:r>
              <a:rPr lang="en-US">
                <a:latin typeface="Arial Narrow" charset="0"/>
              </a:rPr>
              <a:t>One resource per operation</a:t>
            </a:r>
          </a:p>
          <a:p>
            <a:pPr lvl="2"/>
            <a:r>
              <a:rPr lang="en-US">
                <a:latin typeface="Arial Narrow" charset="0"/>
              </a:rPr>
              <a:t>No sharing</a:t>
            </a:r>
          </a:p>
          <a:p>
            <a:pPr lvl="1"/>
            <a:r>
              <a:rPr lang="en-US">
                <a:latin typeface="Arial Narrow" charset="0"/>
              </a:rPr>
              <a:t>One multi-task resource</a:t>
            </a:r>
          </a:p>
          <a:p>
            <a:pPr lvl="2"/>
            <a:r>
              <a:rPr lang="en-US">
                <a:latin typeface="Arial Narrow" charset="0"/>
              </a:rPr>
              <a:t>ALU</a:t>
            </a:r>
          </a:p>
          <a:p>
            <a:pPr lvl="1"/>
            <a:r>
              <a:rPr lang="en-US">
                <a:latin typeface="Arial Narrow" charset="0"/>
              </a:rPr>
              <a:t>One resource per type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301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572B3C68-4EDE-A740-BEA1-813DD39E1480}" type="slidenum">
              <a:rPr lang="en-US" sz="1400" b="0"/>
              <a:pPr/>
              <a:t>40</a:t>
            </a:fld>
            <a:endParaRPr lang="en-US" sz="1400" b="0"/>
          </a:p>
        </p:txBody>
      </p:sp>
      <p:sp>
        <p:nvSpPr>
          <p:cNvPr id="43012" name="Rectangle 2"/>
          <p:cNvSpPr>
            <a:spLocks noGrp="1" noChangeArrowheads="1"/>
          </p:cNvSpPr>
          <p:nvPr>
            <p:ph type="title"/>
          </p:nvPr>
        </p:nvSpPr>
        <p:spPr>
          <a:xfrm>
            <a:off x="684213" y="-171450"/>
            <a:ext cx="7772400" cy="1143000"/>
          </a:xfrm>
        </p:spPr>
        <p:txBody>
          <a:bodyPr/>
          <a:lstStyle/>
          <a:p>
            <a:r>
              <a:rPr lang="en-US">
                <a:latin typeface="Arial Narrow" charset="0"/>
              </a:rPr>
              <a:t>Example</a:t>
            </a:r>
            <a:endParaRPr lang="en-US" sz="2400">
              <a:latin typeface="Arial Narrow" charset="0"/>
            </a:endParaRPr>
          </a:p>
        </p:txBody>
      </p:sp>
      <p:sp>
        <p:nvSpPr>
          <p:cNvPr id="43013" name="Line 3"/>
          <p:cNvSpPr>
            <a:spLocks noChangeShapeType="1"/>
          </p:cNvSpPr>
          <p:nvPr/>
        </p:nvSpPr>
        <p:spPr bwMode="auto">
          <a:xfrm>
            <a:off x="2124075" y="1557338"/>
            <a:ext cx="4176713" cy="0"/>
          </a:xfrm>
          <a:prstGeom prst="line">
            <a:avLst/>
          </a:prstGeom>
          <a:noFill/>
          <a:ln>
            <a:noFill/>
          </a:ln>
          <a:extLst>
            <a:ext uri="{909E8E84-426E-40dd-AFC4-6F175D3DCCD1}">
              <a14:hiddenFill xmlns:a14="http://schemas.microsoft.com/office/drawing/2010/main" xmlns="">
                <a:noFill/>
              </a14:hiddenFill>
            </a:ext>
            <a:ext uri="{91240B29-F687-4f45-9708-019B960494DF}">
              <a14:hiddenLine xmlns:a14="http://schemas.microsoft.com/office/drawing/2010/main" xmlns="" w="9525">
                <a:solidFill>
                  <a:srgbClr val="000000"/>
                </a:solidFill>
                <a:round/>
                <a:headEnd/>
                <a:tailEnd/>
              </a14:hiddenLine>
            </a:ext>
          </a:extLst>
        </p:spPr>
        <p:txBody>
          <a:bodyPr vert="eaVert">
            <a:spAutoFit/>
          </a:bodyPr>
          <a:lstStyle/>
          <a:p>
            <a:endParaRPr lang="en-US"/>
          </a:p>
        </p:txBody>
      </p:sp>
      <p:grpSp>
        <p:nvGrpSpPr>
          <p:cNvPr id="43014" name="Group 4"/>
          <p:cNvGrpSpPr>
            <a:grpSpLocks/>
          </p:cNvGrpSpPr>
          <p:nvPr/>
        </p:nvGrpSpPr>
        <p:grpSpPr bwMode="auto">
          <a:xfrm>
            <a:off x="95250" y="1025525"/>
            <a:ext cx="5199063" cy="3717925"/>
            <a:chOff x="967" y="390"/>
            <a:chExt cx="3582" cy="2894"/>
          </a:xfrm>
        </p:grpSpPr>
        <p:sp>
          <p:nvSpPr>
            <p:cNvPr id="43045" name="Line 5"/>
            <p:cNvSpPr>
              <a:spLocks noChangeShapeType="1"/>
            </p:cNvSpPr>
            <p:nvPr/>
          </p:nvSpPr>
          <p:spPr bwMode="auto">
            <a:xfrm>
              <a:off x="1520" y="1480"/>
              <a:ext cx="29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vert="eaVert">
              <a:spAutoFit/>
            </a:bodyPr>
            <a:lstStyle/>
            <a:p>
              <a:endParaRPr lang="en-US"/>
            </a:p>
          </p:txBody>
        </p:sp>
        <p:sp>
          <p:nvSpPr>
            <p:cNvPr id="43046" name="Line 6"/>
            <p:cNvSpPr>
              <a:spLocks noChangeShapeType="1"/>
            </p:cNvSpPr>
            <p:nvPr/>
          </p:nvSpPr>
          <p:spPr bwMode="auto">
            <a:xfrm>
              <a:off x="1520" y="1888"/>
              <a:ext cx="29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vert="eaVert">
              <a:spAutoFit/>
            </a:bodyPr>
            <a:lstStyle/>
            <a:p>
              <a:endParaRPr lang="en-US"/>
            </a:p>
          </p:txBody>
        </p:sp>
        <p:sp>
          <p:nvSpPr>
            <p:cNvPr id="43047" name="Line 7"/>
            <p:cNvSpPr>
              <a:spLocks noChangeShapeType="1"/>
            </p:cNvSpPr>
            <p:nvPr/>
          </p:nvSpPr>
          <p:spPr bwMode="auto">
            <a:xfrm>
              <a:off x="1520" y="2296"/>
              <a:ext cx="294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vert="eaVert">
              <a:spAutoFit/>
            </a:bodyPr>
            <a:lstStyle/>
            <a:p>
              <a:endParaRPr lang="en-US"/>
            </a:p>
          </p:txBody>
        </p:sp>
        <p:sp>
          <p:nvSpPr>
            <p:cNvPr id="43048" name="Line 8"/>
            <p:cNvSpPr>
              <a:spLocks noChangeShapeType="1"/>
            </p:cNvSpPr>
            <p:nvPr/>
          </p:nvSpPr>
          <p:spPr bwMode="auto">
            <a:xfrm>
              <a:off x="1520" y="2705"/>
              <a:ext cx="2903"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vert="eaVert">
              <a:spAutoFit/>
            </a:bodyPr>
            <a:lstStyle/>
            <a:p>
              <a:endParaRPr lang="en-US"/>
            </a:p>
          </p:txBody>
        </p:sp>
        <p:grpSp>
          <p:nvGrpSpPr>
            <p:cNvPr id="43049" name="Group 9"/>
            <p:cNvGrpSpPr>
              <a:grpSpLocks/>
            </p:cNvGrpSpPr>
            <p:nvPr/>
          </p:nvGrpSpPr>
          <p:grpSpPr bwMode="auto">
            <a:xfrm>
              <a:off x="1565" y="1117"/>
              <a:ext cx="285" cy="328"/>
              <a:chOff x="1565" y="2115"/>
              <a:chExt cx="285" cy="328"/>
            </a:xfrm>
          </p:grpSpPr>
          <p:sp>
            <p:nvSpPr>
              <p:cNvPr id="43119" name="Oval 10"/>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20" name="Text Box 11"/>
              <p:cNvSpPr txBox="1">
                <a:spLocks noChangeArrowheads="1"/>
              </p:cNvSpPr>
              <p:nvPr/>
            </p:nvSpPr>
            <p:spPr bwMode="auto">
              <a:xfrm rot="10800000" flipH="1">
                <a:off x="1610" y="2158"/>
                <a:ext cx="240"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0" name="Group 12"/>
            <p:cNvGrpSpPr>
              <a:grpSpLocks/>
            </p:cNvGrpSpPr>
            <p:nvPr/>
          </p:nvGrpSpPr>
          <p:grpSpPr bwMode="auto">
            <a:xfrm>
              <a:off x="2019" y="1117"/>
              <a:ext cx="285" cy="328"/>
              <a:chOff x="1565" y="2115"/>
              <a:chExt cx="285" cy="328"/>
            </a:xfrm>
          </p:grpSpPr>
          <p:sp>
            <p:nvSpPr>
              <p:cNvPr id="43117" name="Oval 13"/>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18" name="Text Box 14"/>
              <p:cNvSpPr txBox="1">
                <a:spLocks noChangeArrowheads="1"/>
              </p:cNvSpPr>
              <p:nvPr/>
            </p:nvSpPr>
            <p:spPr bwMode="auto">
              <a:xfrm rot="10800000" flipH="1">
                <a:off x="1610" y="2158"/>
                <a:ext cx="240"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1" name="Group 15"/>
            <p:cNvGrpSpPr>
              <a:grpSpLocks/>
            </p:cNvGrpSpPr>
            <p:nvPr/>
          </p:nvGrpSpPr>
          <p:grpSpPr bwMode="auto">
            <a:xfrm>
              <a:off x="1746" y="1525"/>
              <a:ext cx="285" cy="332"/>
              <a:chOff x="1565" y="2115"/>
              <a:chExt cx="285" cy="332"/>
            </a:xfrm>
          </p:grpSpPr>
          <p:sp>
            <p:nvSpPr>
              <p:cNvPr id="43115" name="Oval 16"/>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16" name="Text Box 17"/>
              <p:cNvSpPr txBox="1">
                <a:spLocks noChangeArrowheads="1"/>
              </p:cNvSpPr>
              <p:nvPr/>
            </p:nvSpPr>
            <p:spPr bwMode="auto">
              <a:xfrm rot="10800000" flipH="1">
                <a:off x="1610" y="2161"/>
                <a:ext cx="240"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2" name="Group 18"/>
            <p:cNvGrpSpPr>
              <a:grpSpLocks/>
            </p:cNvGrpSpPr>
            <p:nvPr/>
          </p:nvGrpSpPr>
          <p:grpSpPr bwMode="auto">
            <a:xfrm>
              <a:off x="1973" y="1934"/>
              <a:ext cx="285" cy="328"/>
              <a:chOff x="1565" y="2115"/>
              <a:chExt cx="285" cy="328"/>
            </a:xfrm>
          </p:grpSpPr>
          <p:sp>
            <p:nvSpPr>
              <p:cNvPr id="43113" name="Oval 19"/>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14" name="Text Box 20"/>
              <p:cNvSpPr txBox="1">
                <a:spLocks noChangeArrowheads="1"/>
              </p:cNvSpPr>
              <p:nvPr/>
            </p:nvSpPr>
            <p:spPr bwMode="auto">
              <a:xfrm rot="10800000" flipH="1">
                <a:off x="1610" y="2158"/>
                <a:ext cx="240"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3" name="Group 21"/>
            <p:cNvGrpSpPr>
              <a:grpSpLocks/>
            </p:cNvGrpSpPr>
            <p:nvPr/>
          </p:nvGrpSpPr>
          <p:grpSpPr bwMode="auto">
            <a:xfrm>
              <a:off x="2245" y="2342"/>
              <a:ext cx="285" cy="332"/>
              <a:chOff x="1565" y="2115"/>
              <a:chExt cx="285" cy="332"/>
            </a:xfrm>
          </p:grpSpPr>
          <p:sp>
            <p:nvSpPr>
              <p:cNvPr id="43111" name="Oval 22"/>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12" name="Text Box 23"/>
              <p:cNvSpPr txBox="1">
                <a:spLocks noChangeArrowheads="1"/>
              </p:cNvSpPr>
              <p:nvPr/>
            </p:nvSpPr>
            <p:spPr bwMode="auto">
              <a:xfrm rot="10800000" flipH="1">
                <a:off x="1610" y="2161"/>
                <a:ext cx="240"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4" name="Group 24"/>
            <p:cNvGrpSpPr>
              <a:grpSpLocks/>
            </p:cNvGrpSpPr>
            <p:nvPr/>
          </p:nvGrpSpPr>
          <p:grpSpPr bwMode="auto">
            <a:xfrm>
              <a:off x="2744" y="1117"/>
              <a:ext cx="286" cy="328"/>
              <a:chOff x="1565" y="2115"/>
              <a:chExt cx="286" cy="328"/>
            </a:xfrm>
          </p:grpSpPr>
          <p:sp>
            <p:nvSpPr>
              <p:cNvPr id="43109" name="Oval 25"/>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10" name="Text Box 26"/>
              <p:cNvSpPr txBox="1">
                <a:spLocks noChangeArrowheads="1"/>
              </p:cNvSpPr>
              <p:nvPr/>
            </p:nvSpPr>
            <p:spPr bwMode="auto">
              <a:xfrm rot="10800000" flipH="1">
                <a:off x="1610" y="2158"/>
                <a:ext cx="241"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5" name="Group 27"/>
            <p:cNvGrpSpPr>
              <a:grpSpLocks/>
            </p:cNvGrpSpPr>
            <p:nvPr/>
          </p:nvGrpSpPr>
          <p:grpSpPr bwMode="auto">
            <a:xfrm>
              <a:off x="2654" y="1525"/>
              <a:ext cx="285" cy="332"/>
              <a:chOff x="1565" y="2115"/>
              <a:chExt cx="285" cy="332"/>
            </a:xfrm>
          </p:grpSpPr>
          <p:sp>
            <p:nvSpPr>
              <p:cNvPr id="43107" name="Oval 28"/>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08" name="Text Box 29"/>
              <p:cNvSpPr txBox="1">
                <a:spLocks noChangeArrowheads="1"/>
              </p:cNvSpPr>
              <p:nvPr/>
            </p:nvSpPr>
            <p:spPr bwMode="auto">
              <a:xfrm rot="10800000" flipH="1">
                <a:off x="1610" y="2161"/>
                <a:ext cx="240"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6" name="Group 30"/>
            <p:cNvGrpSpPr>
              <a:grpSpLocks/>
            </p:cNvGrpSpPr>
            <p:nvPr/>
          </p:nvGrpSpPr>
          <p:grpSpPr bwMode="auto">
            <a:xfrm>
              <a:off x="3651" y="1117"/>
              <a:ext cx="285" cy="328"/>
              <a:chOff x="1565" y="2115"/>
              <a:chExt cx="285" cy="328"/>
            </a:xfrm>
          </p:grpSpPr>
          <p:sp>
            <p:nvSpPr>
              <p:cNvPr id="43105" name="Oval 31"/>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06" name="Text Box 32"/>
              <p:cNvSpPr txBox="1">
                <a:spLocks noChangeArrowheads="1"/>
              </p:cNvSpPr>
              <p:nvPr/>
            </p:nvSpPr>
            <p:spPr bwMode="auto">
              <a:xfrm rot="10800000" flipH="1">
                <a:off x="1610" y="2158"/>
                <a:ext cx="240"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7" name="Group 33"/>
            <p:cNvGrpSpPr>
              <a:grpSpLocks/>
            </p:cNvGrpSpPr>
            <p:nvPr/>
          </p:nvGrpSpPr>
          <p:grpSpPr bwMode="auto">
            <a:xfrm>
              <a:off x="4105" y="1117"/>
              <a:ext cx="285" cy="328"/>
              <a:chOff x="1565" y="2115"/>
              <a:chExt cx="285" cy="328"/>
            </a:xfrm>
          </p:grpSpPr>
          <p:sp>
            <p:nvSpPr>
              <p:cNvPr id="43103" name="Oval 34"/>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04" name="Text Box 35"/>
              <p:cNvSpPr txBox="1">
                <a:spLocks noChangeArrowheads="1"/>
              </p:cNvSpPr>
              <p:nvPr/>
            </p:nvSpPr>
            <p:spPr bwMode="auto">
              <a:xfrm rot="10800000" flipH="1">
                <a:off x="1610" y="2158"/>
                <a:ext cx="240" cy="28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8" name="Group 36"/>
            <p:cNvGrpSpPr>
              <a:grpSpLocks/>
            </p:cNvGrpSpPr>
            <p:nvPr/>
          </p:nvGrpSpPr>
          <p:grpSpPr bwMode="auto">
            <a:xfrm>
              <a:off x="3651" y="1571"/>
              <a:ext cx="285" cy="332"/>
              <a:chOff x="1565" y="2115"/>
              <a:chExt cx="285" cy="332"/>
            </a:xfrm>
          </p:grpSpPr>
          <p:sp>
            <p:nvSpPr>
              <p:cNvPr id="43101" name="Oval 37"/>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02" name="Text Box 38"/>
              <p:cNvSpPr txBox="1">
                <a:spLocks noChangeArrowheads="1"/>
              </p:cNvSpPr>
              <p:nvPr/>
            </p:nvSpPr>
            <p:spPr bwMode="auto">
              <a:xfrm rot="10800000" flipH="1">
                <a:off x="1610" y="2161"/>
                <a:ext cx="240"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a:t>
                </a:r>
              </a:p>
            </p:txBody>
          </p:sp>
        </p:grpSp>
        <p:grpSp>
          <p:nvGrpSpPr>
            <p:cNvPr id="43059" name="Group 39"/>
            <p:cNvGrpSpPr>
              <a:grpSpLocks/>
            </p:cNvGrpSpPr>
            <p:nvPr/>
          </p:nvGrpSpPr>
          <p:grpSpPr bwMode="auto">
            <a:xfrm>
              <a:off x="4105" y="1571"/>
              <a:ext cx="285" cy="332"/>
              <a:chOff x="1565" y="2115"/>
              <a:chExt cx="285" cy="332"/>
            </a:xfrm>
          </p:grpSpPr>
          <p:sp>
            <p:nvSpPr>
              <p:cNvPr id="43099" name="Oval 40"/>
              <p:cNvSpPr>
                <a:spLocks noChangeArrowheads="1"/>
              </p:cNvSpPr>
              <p:nvPr/>
            </p:nvSpPr>
            <p:spPr bwMode="auto">
              <a:xfrm>
                <a:off x="1565" y="2115"/>
                <a:ext cx="272" cy="27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100" name="Text Box 41"/>
              <p:cNvSpPr txBox="1">
                <a:spLocks noChangeArrowheads="1"/>
              </p:cNvSpPr>
              <p:nvPr/>
            </p:nvSpPr>
            <p:spPr bwMode="auto">
              <a:xfrm rot="10800000" flipH="1">
                <a:off x="1610" y="2161"/>
                <a:ext cx="240" cy="28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&lt;</a:t>
                </a:r>
              </a:p>
            </p:txBody>
          </p:sp>
        </p:grpSp>
        <p:sp>
          <p:nvSpPr>
            <p:cNvPr id="43060" name="Line 42"/>
            <p:cNvSpPr>
              <a:spLocks noChangeShapeType="1"/>
            </p:cNvSpPr>
            <p:nvPr/>
          </p:nvSpPr>
          <p:spPr bwMode="auto">
            <a:xfrm>
              <a:off x="1701" y="1389"/>
              <a:ext cx="9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1" name="Line 43"/>
            <p:cNvSpPr>
              <a:spLocks noChangeShapeType="1"/>
            </p:cNvSpPr>
            <p:nvPr/>
          </p:nvSpPr>
          <p:spPr bwMode="auto">
            <a:xfrm>
              <a:off x="1928" y="1797"/>
              <a:ext cx="9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2" name="Line 44"/>
            <p:cNvSpPr>
              <a:spLocks noChangeShapeType="1"/>
            </p:cNvSpPr>
            <p:nvPr/>
          </p:nvSpPr>
          <p:spPr bwMode="auto">
            <a:xfrm>
              <a:off x="2155" y="2206"/>
              <a:ext cx="91"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3" name="Line 45"/>
            <p:cNvSpPr>
              <a:spLocks noChangeShapeType="1"/>
            </p:cNvSpPr>
            <p:nvPr/>
          </p:nvSpPr>
          <p:spPr bwMode="auto">
            <a:xfrm flipH="1">
              <a:off x="1973" y="1389"/>
              <a:ext cx="136"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4" name="Line 46"/>
            <p:cNvSpPr>
              <a:spLocks noChangeShapeType="1"/>
            </p:cNvSpPr>
            <p:nvPr/>
          </p:nvSpPr>
          <p:spPr bwMode="auto">
            <a:xfrm flipH="1">
              <a:off x="2835" y="1389"/>
              <a:ext cx="45" cy="136"/>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5" name="Line 47"/>
            <p:cNvSpPr>
              <a:spLocks noChangeShapeType="1"/>
            </p:cNvSpPr>
            <p:nvPr/>
          </p:nvSpPr>
          <p:spPr bwMode="auto">
            <a:xfrm flipH="1">
              <a:off x="2472" y="1797"/>
              <a:ext cx="318" cy="59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6" name="Line 48"/>
            <p:cNvSpPr>
              <a:spLocks noChangeShapeType="1"/>
            </p:cNvSpPr>
            <p:nvPr/>
          </p:nvSpPr>
          <p:spPr bwMode="auto">
            <a:xfrm>
              <a:off x="3788" y="1389"/>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67" name="Line 49"/>
            <p:cNvSpPr>
              <a:spLocks noChangeShapeType="1"/>
            </p:cNvSpPr>
            <p:nvPr/>
          </p:nvSpPr>
          <p:spPr bwMode="auto">
            <a:xfrm>
              <a:off x="4241" y="1389"/>
              <a:ext cx="0" cy="182"/>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grpSp>
          <p:nvGrpSpPr>
            <p:cNvPr id="43068" name="Group 50"/>
            <p:cNvGrpSpPr>
              <a:grpSpLocks/>
            </p:cNvGrpSpPr>
            <p:nvPr/>
          </p:nvGrpSpPr>
          <p:grpSpPr bwMode="auto">
            <a:xfrm>
              <a:off x="2835" y="2977"/>
              <a:ext cx="363" cy="272"/>
              <a:chOff x="2245" y="2387"/>
              <a:chExt cx="363" cy="272"/>
            </a:xfrm>
          </p:grpSpPr>
          <p:sp>
            <p:nvSpPr>
              <p:cNvPr id="43097" name="Oval 51"/>
              <p:cNvSpPr>
                <a:spLocks noChangeArrowheads="1"/>
              </p:cNvSpPr>
              <p:nvPr/>
            </p:nvSpPr>
            <p:spPr bwMode="auto">
              <a:xfrm>
                <a:off x="2290" y="2387"/>
                <a:ext cx="272" cy="272"/>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098" name="Text Box 52"/>
              <p:cNvSpPr txBox="1">
                <a:spLocks noChangeArrowheads="1"/>
              </p:cNvSpPr>
              <p:nvPr/>
            </p:nvSpPr>
            <p:spPr bwMode="auto">
              <a:xfrm rot="10800000" flipH="1">
                <a:off x="2245" y="2432"/>
                <a:ext cx="363" cy="2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NOP</a:t>
                </a:r>
              </a:p>
            </p:txBody>
          </p:sp>
        </p:grpSp>
        <p:sp>
          <p:nvSpPr>
            <p:cNvPr id="43069" name="Line 53"/>
            <p:cNvSpPr>
              <a:spLocks noChangeShapeType="1"/>
            </p:cNvSpPr>
            <p:nvPr/>
          </p:nvSpPr>
          <p:spPr bwMode="auto">
            <a:xfrm>
              <a:off x="2472" y="2614"/>
              <a:ext cx="454" cy="408"/>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0" name="Line 54"/>
            <p:cNvSpPr>
              <a:spLocks noChangeShapeType="1"/>
            </p:cNvSpPr>
            <p:nvPr/>
          </p:nvSpPr>
          <p:spPr bwMode="auto">
            <a:xfrm flipH="1">
              <a:off x="3153" y="1843"/>
              <a:ext cx="1043" cy="1179"/>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1" name="Line 55"/>
            <p:cNvSpPr>
              <a:spLocks noChangeShapeType="1"/>
            </p:cNvSpPr>
            <p:nvPr/>
          </p:nvSpPr>
          <p:spPr bwMode="auto">
            <a:xfrm flipH="1">
              <a:off x="3062" y="1843"/>
              <a:ext cx="726" cy="1134"/>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grpSp>
          <p:nvGrpSpPr>
            <p:cNvPr id="43072" name="Group 56"/>
            <p:cNvGrpSpPr>
              <a:grpSpLocks/>
            </p:cNvGrpSpPr>
            <p:nvPr/>
          </p:nvGrpSpPr>
          <p:grpSpPr bwMode="auto">
            <a:xfrm>
              <a:off x="2925" y="436"/>
              <a:ext cx="363" cy="272"/>
              <a:chOff x="2245" y="2387"/>
              <a:chExt cx="363" cy="272"/>
            </a:xfrm>
          </p:grpSpPr>
          <p:sp>
            <p:nvSpPr>
              <p:cNvPr id="43095" name="Oval 57"/>
              <p:cNvSpPr>
                <a:spLocks noChangeArrowheads="1"/>
              </p:cNvSpPr>
              <p:nvPr/>
            </p:nvSpPr>
            <p:spPr bwMode="auto">
              <a:xfrm>
                <a:off x="2290" y="2387"/>
                <a:ext cx="272" cy="272"/>
              </a:xfrm>
              <a:prstGeom prst="ellipse">
                <a:avLst/>
              </a:prstGeom>
              <a:noFill/>
              <a:ln w="9525">
                <a:solidFill>
                  <a:schemeClr val="tx1"/>
                </a:solidFill>
                <a:prstDash val="lgDash"/>
                <a:round/>
                <a:headEnd/>
                <a:tailEnd/>
              </a:ln>
              <a:extLst>
                <a:ext uri="{909E8E84-426E-40dd-AFC4-6F175D3DCCD1}">
                  <a14:hiddenFill xmlns:a14="http://schemas.microsoft.com/office/drawing/2010/main" xmlns="">
                    <a:solidFill>
                      <a:srgbClr val="FFFFFF"/>
                    </a:solidFill>
                  </a14:hiddenFill>
                </a:ext>
              </a:extLst>
            </p:spPr>
            <p:txBody>
              <a:bodyPr vert="eaVert" wrap="none" anchor="ctr">
                <a:spAutoFit/>
              </a:bodyPr>
              <a:lstStyle/>
              <a:p>
                <a:endParaRPr lang="en-US"/>
              </a:p>
            </p:txBody>
          </p:sp>
          <p:sp>
            <p:nvSpPr>
              <p:cNvPr id="43096" name="Text Box 58"/>
              <p:cNvSpPr txBox="1">
                <a:spLocks noChangeArrowheads="1"/>
              </p:cNvSpPr>
              <p:nvPr/>
            </p:nvSpPr>
            <p:spPr bwMode="auto">
              <a:xfrm rot="10800000" flipH="1">
                <a:off x="2245" y="2430"/>
                <a:ext cx="363" cy="2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NOP</a:t>
                </a:r>
              </a:p>
            </p:txBody>
          </p:sp>
        </p:grpSp>
        <p:sp>
          <p:nvSpPr>
            <p:cNvPr id="43073" name="Line 59"/>
            <p:cNvSpPr>
              <a:spLocks noChangeShapeType="1"/>
            </p:cNvSpPr>
            <p:nvPr/>
          </p:nvSpPr>
          <p:spPr bwMode="auto">
            <a:xfrm>
              <a:off x="3198" y="663"/>
              <a:ext cx="498" cy="454"/>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4" name="Line 60"/>
            <p:cNvSpPr>
              <a:spLocks noChangeShapeType="1"/>
            </p:cNvSpPr>
            <p:nvPr/>
          </p:nvSpPr>
          <p:spPr bwMode="auto">
            <a:xfrm>
              <a:off x="3243" y="572"/>
              <a:ext cx="952" cy="545"/>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5" name="Line 61"/>
            <p:cNvSpPr>
              <a:spLocks noChangeShapeType="1"/>
            </p:cNvSpPr>
            <p:nvPr/>
          </p:nvSpPr>
          <p:spPr bwMode="auto">
            <a:xfrm flipH="1">
              <a:off x="2880" y="709"/>
              <a:ext cx="182" cy="408"/>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6" name="Line 62"/>
            <p:cNvSpPr>
              <a:spLocks noChangeShapeType="1"/>
            </p:cNvSpPr>
            <p:nvPr/>
          </p:nvSpPr>
          <p:spPr bwMode="auto">
            <a:xfrm flipH="1">
              <a:off x="2200" y="618"/>
              <a:ext cx="771" cy="499"/>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7" name="Line 63"/>
            <p:cNvSpPr>
              <a:spLocks noChangeShapeType="1"/>
            </p:cNvSpPr>
            <p:nvPr/>
          </p:nvSpPr>
          <p:spPr bwMode="auto">
            <a:xfrm flipH="1">
              <a:off x="1746" y="527"/>
              <a:ext cx="1225" cy="590"/>
            </a:xfrm>
            <a:prstGeom prst="line">
              <a:avLst/>
            </a:prstGeom>
            <a:noFill/>
            <a:ln w="9525">
              <a:solidFill>
                <a:schemeClr val="tx1"/>
              </a:solidFill>
              <a:prstDash val="dash"/>
              <a:round/>
              <a:headEnd/>
              <a:tailEn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78" name="Text Box 64"/>
            <p:cNvSpPr txBox="1">
              <a:spLocks noChangeArrowheads="1"/>
            </p:cNvSpPr>
            <p:nvPr/>
          </p:nvSpPr>
          <p:spPr bwMode="auto">
            <a:xfrm rot="-5400000">
              <a:off x="1700" y="1072"/>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a:t>
              </a:r>
            </a:p>
          </p:txBody>
        </p:sp>
        <p:sp>
          <p:nvSpPr>
            <p:cNvPr id="43079" name="Text Box 65"/>
            <p:cNvSpPr txBox="1">
              <a:spLocks noChangeArrowheads="1"/>
            </p:cNvSpPr>
            <p:nvPr/>
          </p:nvSpPr>
          <p:spPr bwMode="auto">
            <a:xfrm rot="-5400000">
              <a:off x="2154" y="1072"/>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2</a:t>
              </a:r>
            </a:p>
          </p:txBody>
        </p:sp>
        <p:sp>
          <p:nvSpPr>
            <p:cNvPr id="43080" name="Text Box 66"/>
            <p:cNvSpPr txBox="1">
              <a:spLocks noChangeArrowheads="1"/>
            </p:cNvSpPr>
            <p:nvPr/>
          </p:nvSpPr>
          <p:spPr bwMode="auto">
            <a:xfrm rot="-5400000">
              <a:off x="1926" y="1571"/>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a:t>
              </a:r>
            </a:p>
          </p:txBody>
        </p:sp>
        <p:sp>
          <p:nvSpPr>
            <p:cNvPr id="43081" name="Text Box 67"/>
            <p:cNvSpPr txBox="1">
              <a:spLocks noChangeArrowheads="1"/>
            </p:cNvSpPr>
            <p:nvPr/>
          </p:nvSpPr>
          <p:spPr bwMode="auto">
            <a:xfrm rot="-5400000">
              <a:off x="2108" y="1889"/>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4</a:t>
              </a:r>
            </a:p>
          </p:txBody>
        </p:sp>
        <p:sp>
          <p:nvSpPr>
            <p:cNvPr id="43082" name="Text Box 68"/>
            <p:cNvSpPr txBox="1">
              <a:spLocks noChangeArrowheads="1"/>
            </p:cNvSpPr>
            <p:nvPr/>
          </p:nvSpPr>
          <p:spPr bwMode="auto">
            <a:xfrm rot="-5400000">
              <a:off x="2425" y="2387"/>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5</a:t>
              </a:r>
            </a:p>
          </p:txBody>
        </p:sp>
        <p:sp>
          <p:nvSpPr>
            <p:cNvPr id="43083" name="Text Box 69"/>
            <p:cNvSpPr txBox="1">
              <a:spLocks noChangeArrowheads="1"/>
            </p:cNvSpPr>
            <p:nvPr/>
          </p:nvSpPr>
          <p:spPr bwMode="auto">
            <a:xfrm rot="-5400000">
              <a:off x="2878" y="1071"/>
              <a:ext cx="309" cy="2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6</a:t>
              </a:r>
            </a:p>
          </p:txBody>
        </p:sp>
        <p:sp>
          <p:nvSpPr>
            <p:cNvPr id="43084" name="Text Box 70"/>
            <p:cNvSpPr txBox="1">
              <a:spLocks noChangeArrowheads="1"/>
            </p:cNvSpPr>
            <p:nvPr/>
          </p:nvSpPr>
          <p:spPr bwMode="auto">
            <a:xfrm rot="-5400000">
              <a:off x="2833" y="1526"/>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7</a:t>
              </a:r>
            </a:p>
          </p:txBody>
        </p:sp>
        <p:sp>
          <p:nvSpPr>
            <p:cNvPr id="43085" name="Text Box 71"/>
            <p:cNvSpPr txBox="1">
              <a:spLocks noChangeArrowheads="1"/>
            </p:cNvSpPr>
            <p:nvPr/>
          </p:nvSpPr>
          <p:spPr bwMode="auto">
            <a:xfrm rot="-5400000">
              <a:off x="3788" y="1072"/>
              <a:ext cx="309" cy="2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8</a:t>
              </a:r>
            </a:p>
          </p:txBody>
        </p:sp>
        <p:sp>
          <p:nvSpPr>
            <p:cNvPr id="43086" name="Text Box 72"/>
            <p:cNvSpPr txBox="1">
              <a:spLocks noChangeArrowheads="1"/>
            </p:cNvSpPr>
            <p:nvPr/>
          </p:nvSpPr>
          <p:spPr bwMode="auto">
            <a:xfrm rot="-5400000">
              <a:off x="3788" y="1480"/>
              <a:ext cx="309" cy="2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9</a:t>
              </a:r>
            </a:p>
          </p:txBody>
        </p:sp>
        <p:sp>
          <p:nvSpPr>
            <p:cNvPr id="43087" name="Text Box 73"/>
            <p:cNvSpPr txBox="1">
              <a:spLocks noChangeArrowheads="1"/>
            </p:cNvSpPr>
            <p:nvPr/>
          </p:nvSpPr>
          <p:spPr bwMode="auto">
            <a:xfrm rot="-5400000">
              <a:off x="4286" y="1072"/>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10</a:t>
              </a:r>
            </a:p>
          </p:txBody>
        </p:sp>
        <p:sp>
          <p:nvSpPr>
            <p:cNvPr id="43088" name="Text Box 74"/>
            <p:cNvSpPr txBox="1">
              <a:spLocks noChangeArrowheads="1"/>
            </p:cNvSpPr>
            <p:nvPr/>
          </p:nvSpPr>
          <p:spPr bwMode="auto">
            <a:xfrm rot="-5400000">
              <a:off x="4287" y="1526"/>
              <a:ext cx="309" cy="21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11</a:t>
              </a:r>
            </a:p>
          </p:txBody>
        </p:sp>
        <p:sp>
          <p:nvSpPr>
            <p:cNvPr id="43089" name="Text Box 75"/>
            <p:cNvSpPr txBox="1">
              <a:spLocks noChangeArrowheads="1"/>
            </p:cNvSpPr>
            <p:nvPr/>
          </p:nvSpPr>
          <p:spPr bwMode="auto">
            <a:xfrm rot="-5400000">
              <a:off x="3152" y="437"/>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0</a:t>
              </a:r>
            </a:p>
          </p:txBody>
        </p:sp>
        <p:sp>
          <p:nvSpPr>
            <p:cNvPr id="43090" name="Text Box 76"/>
            <p:cNvSpPr txBox="1">
              <a:spLocks noChangeArrowheads="1"/>
            </p:cNvSpPr>
            <p:nvPr/>
          </p:nvSpPr>
          <p:spPr bwMode="auto">
            <a:xfrm rot="-5400000">
              <a:off x="3061" y="3022"/>
              <a:ext cx="309" cy="21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n</a:t>
              </a:r>
            </a:p>
          </p:txBody>
        </p:sp>
        <p:sp>
          <p:nvSpPr>
            <p:cNvPr id="43091" name="Text Box 77"/>
            <p:cNvSpPr txBox="1">
              <a:spLocks noChangeArrowheads="1"/>
            </p:cNvSpPr>
            <p:nvPr/>
          </p:nvSpPr>
          <p:spPr bwMode="auto">
            <a:xfrm rot="-5400000">
              <a:off x="1129" y="945"/>
              <a:ext cx="309" cy="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1</a:t>
              </a:r>
            </a:p>
          </p:txBody>
        </p:sp>
        <p:sp>
          <p:nvSpPr>
            <p:cNvPr id="43092" name="Text Box 78"/>
            <p:cNvSpPr txBox="1">
              <a:spLocks noChangeArrowheads="1"/>
            </p:cNvSpPr>
            <p:nvPr/>
          </p:nvSpPr>
          <p:spPr bwMode="auto">
            <a:xfrm rot="-5400000">
              <a:off x="1136" y="1406"/>
              <a:ext cx="309" cy="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2</a:t>
              </a:r>
            </a:p>
          </p:txBody>
        </p:sp>
        <p:sp>
          <p:nvSpPr>
            <p:cNvPr id="43093" name="Text Box 79"/>
            <p:cNvSpPr txBox="1">
              <a:spLocks noChangeArrowheads="1"/>
            </p:cNvSpPr>
            <p:nvPr/>
          </p:nvSpPr>
          <p:spPr bwMode="auto">
            <a:xfrm rot="-5400000">
              <a:off x="1136" y="1815"/>
              <a:ext cx="309" cy="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3</a:t>
              </a:r>
            </a:p>
          </p:txBody>
        </p:sp>
        <p:sp>
          <p:nvSpPr>
            <p:cNvPr id="43094" name="Text Box 80"/>
            <p:cNvSpPr txBox="1">
              <a:spLocks noChangeArrowheads="1"/>
            </p:cNvSpPr>
            <p:nvPr/>
          </p:nvSpPr>
          <p:spPr bwMode="auto">
            <a:xfrm rot="-5400000">
              <a:off x="1136" y="2224"/>
              <a:ext cx="309" cy="63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TIME 4</a:t>
              </a:r>
            </a:p>
          </p:txBody>
        </p:sp>
      </p:grpSp>
      <p:sp>
        <p:nvSpPr>
          <p:cNvPr id="43015" name="Text Box 106"/>
          <p:cNvSpPr txBox="1">
            <a:spLocks noChangeArrowheads="1"/>
          </p:cNvSpPr>
          <p:nvPr/>
        </p:nvSpPr>
        <p:spPr bwMode="auto">
          <a:xfrm rot="10800000">
            <a:off x="4716463" y="393382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p>
        </p:txBody>
      </p:sp>
      <p:sp>
        <p:nvSpPr>
          <p:cNvPr id="43016" name="Text Box 102"/>
          <p:cNvSpPr txBox="1">
            <a:spLocks noChangeArrowheads="1"/>
          </p:cNvSpPr>
          <p:nvPr/>
        </p:nvSpPr>
        <p:spPr bwMode="auto">
          <a:xfrm rot="10800000">
            <a:off x="7524750" y="5086350"/>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r>
              <a:rPr lang="ja-JP" altLang="en-US" sz="1400" b="0">
                <a:solidFill>
                  <a:schemeClr val="tx2"/>
                </a:solidFill>
                <a:latin typeface="Arial" charset="0"/>
              </a:rPr>
              <a:t>’</a:t>
            </a:r>
            <a:endParaRPr lang="en-US" sz="1400" b="0">
              <a:solidFill>
                <a:schemeClr val="tx2"/>
              </a:solidFill>
              <a:latin typeface="Arial" charset="0"/>
            </a:endParaRPr>
          </a:p>
        </p:txBody>
      </p:sp>
      <p:sp>
        <p:nvSpPr>
          <p:cNvPr id="43017" name="Text Box 104"/>
          <p:cNvSpPr txBox="1">
            <a:spLocks noChangeArrowheads="1"/>
          </p:cNvSpPr>
          <p:nvPr/>
        </p:nvSpPr>
        <p:spPr bwMode="auto">
          <a:xfrm rot="10800000">
            <a:off x="7519988" y="559117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4</a:t>
            </a:r>
          </a:p>
        </p:txBody>
      </p:sp>
      <p:grpSp>
        <p:nvGrpSpPr>
          <p:cNvPr id="43018" name="Group 82"/>
          <p:cNvGrpSpPr>
            <a:grpSpLocks/>
          </p:cNvGrpSpPr>
          <p:nvPr/>
        </p:nvGrpSpPr>
        <p:grpSpPr bwMode="auto">
          <a:xfrm>
            <a:off x="5508625" y="4438650"/>
            <a:ext cx="792163" cy="503238"/>
            <a:chOff x="839" y="3113"/>
            <a:chExt cx="499" cy="317"/>
          </a:xfrm>
        </p:grpSpPr>
        <p:sp>
          <p:nvSpPr>
            <p:cNvPr id="43043" name="Oval 83"/>
            <p:cNvSpPr>
              <a:spLocks noChangeArrowheads="1"/>
            </p:cNvSpPr>
            <p:nvPr/>
          </p:nvSpPr>
          <p:spPr bwMode="auto">
            <a:xfrm>
              <a:off x="930" y="3113"/>
              <a:ext cx="317" cy="31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rot="10800000" wrap="none" anchor="ctr">
              <a:spAutoFit/>
            </a:bodyPr>
            <a:lstStyle/>
            <a:p>
              <a:endParaRPr lang="en-US"/>
            </a:p>
          </p:txBody>
        </p:sp>
        <p:sp>
          <p:nvSpPr>
            <p:cNvPr id="43044" name="Text Box 84"/>
            <p:cNvSpPr txBox="1">
              <a:spLocks noChangeArrowheads="1"/>
            </p:cNvSpPr>
            <p:nvPr/>
          </p:nvSpPr>
          <p:spPr bwMode="auto">
            <a:xfrm rot="-5400000">
              <a:off x="944" y="3008"/>
              <a:ext cx="289" cy="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s</a:t>
              </a:r>
              <a:r>
                <a:rPr lang="en-US" sz="1800" b="0" baseline="-25000">
                  <a:solidFill>
                    <a:schemeClr val="tx2"/>
                  </a:solidFill>
                  <a:latin typeface="Arial" charset="0"/>
                </a:rPr>
                <a:t>1</a:t>
              </a:r>
            </a:p>
          </p:txBody>
        </p:sp>
      </p:grpSp>
      <p:grpSp>
        <p:nvGrpSpPr>
          <p:cNvPr id="43019" name="Group 85"/>
          <p:cNvGrpSpPr>
            <a:grpSpLocks/>
          </p:cNvGrpSpPr>
          <p:nvPr/>
        </p:nvGrpSpPr>
        <p:grpSpPr bwMode="auto">
          <a:xfrm>
            <a:off x="5526088" y="5591175"/>
            <a:ext cx="792162" cy="503238"/>
            <a:chOff x="839" y="3113"/>
            <a:chExt cx="499" cy="317"/>
          </a:xfrm>
        </p:grpSpPr>
        <p:sp>
          <p:nvSpPr>
            <p:cNvPr id="43041" name="Oval 86"/>
            <p:cNvSpPr>
              <a:spLocks noChangeArrowheads="1"/>
            </p:cNvSpPr>
            <p:nvPr/>
          </p:nvSpPr>
          <p:spPr bwMode="auto">
            <a:xfrm>
              <a:off x="930" y="3113"/>
              <a:ext cx="317" cy="31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rot="10800000" wrap="none" anchor="ctr">
              <a:spAutoFit/>
            </a:bodyPr>
            <a:lstStyle/>
            <a:p>
              <a:endParaRPr lang="en-US"/>
            </a:p>
          </p:txBody>
        </p:sp>
        <p:sp>
          <p:nvSpPr>
            <p:cNvPr id="43042" name="Text Box 87"/>
            <p:cNvSpPr txBox="1">
              <a:spLocks noChangeArrowheads="1"/>
            </p:cNvSpPr>
            <p:nvPr/>
          </p:nvSpPr>
          <p:spPr bwMode="auto">
            <a:xfrm rot="-5400000">
              <a:off x="944" y="3008"/>
              <a:ext cx="289" cy="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s</a:t>
              </a:r>
              <a:r>
                <a:rPr lang="en-US" sz="1800" b="0" baseline="-25000">
                  <a:solidFill>
                    <a:schemeClr val="tx2"/>
                  </a:solidFill>
                  <a:latin typeface="Arial" charset="0"/>
                </a:rPr>
                <a:t>4</a:t>
              </a:r>
            </a:p>
          </p:txBody>
        </p:sp>
      </p:grpSp>
      <p:grpSp>
        <p:nvGrpSpPr>
          <p:cNvPr id="43020" name="Group 88"/>
          <p:cNvGrpSpPr>
            <a:grpSpLocks/>
          </p:cNvGrpSpPr>
          <p:nvPr/>
        </p:nvGrpSpPr>
        <p:grpSpPr bwMode="auto">
          <a:xfrm>
            <a:off x="7629525" y="5641975"/>
            <a:ext cx="792163" cy="503238"/>
            <a:chOff x="839" y="3113"/>
            <a:chExt cx="499" cy="317"/>
          </a:xfrm>
        </p:grpSpPr>
        <p:sp>
          <p:nvSpPr>
            <p:cNvPr id="43039" name="Oval 89"/>
            <p:cNvSpPr>
              <a:spLocks noChangeArrowheads="1"/>
            </p:cNvSpPr>
            <p:nvPr/>
          </p:nvSpPr>
          <p:spPr bwMode="auto">
            <a:xfrm>
              <a:off x="930" y="3113"/>
              <a:ext cx="317" cy="31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rot="10800000" wrap="none" anchor="ctr">
              <a:spAutoFit/>
            </a:bodyPr>
            <a:lstStyle/>
            <a:p>
              <a:endParaRPr lang="en-US"/>
            </a:p>
          </p:txBody>
        </p:sp>
        <p:sp>
          <p:nvSpPr>
            <p:cNvPr id="43040" name="Text Box 90"/>
            <p:cNvSpPr txBox="1">
              <a:spLocks noChangeArrowheads="1"/>
            </p:cNvSpPr>
            <p:nvPr/>
          </p:nvSpPr>
          <p:spPr bwMode="auto">
            <a:xfrm rot="-5400000">
              <a:off x="944" y="3008"/>
              <a:ext cx="289" cy="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s</a:t>
              </a:r>
              <a:r>
                <a:rPr lang="en-US" sz="1800" b="0" baseline="-25000">
                  <a:solidFill>
                    <a:schemeClr val="tx2"/>
                  </a:solidFill>
                  <a:latin typeface="Arial" charset="0"/>
                </a:rPr>
                <a:t>3</a:t>
              </a:r>
            </a:p>
          </p:txBody>
        </p:sp>
      </p:grpSp>
      <p:grpSp>
        <p:nvGrpSpPr>
          <p:cNvPr id="43021" name="Group 91"/>
          <p:cNvGrpSpPr>
            <a:grpSpLocks/>
          </p:cNvGrpSpPr>
          <p:nvPr/>
        </p:nvGrpSpPr>
        <p:grpSpPr bwMode="auto">
          <a:xfrm>
            <a:off x="7596188" y="4438650"/>
            <a:ext cx="792162" cy="503238"/>
            <a:chOff x="839" y="3113"/>
            <a:chExt cx="499" cy="317"/>
          </a:xfrm>
        </p:grpSpPr>
        <p:sp>
          <p:nvSpPr>
            <p:cNvPr id="43037" name="Oval 92"/>
            <p:cNvSpPr>
              <a:spLocks noChangeArrowheads="1"/>
            </p:cNvSpPr>
            <p:nvPr/>
          </p:nvSpPr>
          <p:spPr bwMode="auto">
            <a:xfrm>
              <a:off x="930" y="3113"/>
              <a:ext cx="317" cy="317"/>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rot="10800000" wrap="none" anchor="ctr">
              <a:spAutoFit/>
            </a:bodyPr>
            <a:lstStyle/>
            <a:p>
              <a:endParaRPr lang="en-US"/>
            </a:p>
          </p:txBody>
        </p:sp>
        <p:sp>
          <p:nvSpPr>
            <p:cNvPr id="43038" name="Text Box 93"/>
            <p:cNvSpPr txBox="1">
              <a:spLocks noChangeArrowheads="1"/>
            </p:cNvSpPr>
            <p:nvPr/>
          </p:nvSpPr>
          <p:spPr bwMode="auto">
            <a:xfrm rot="-5400000">
              <a:off x="944" y="3008"/>
              <a:ext cx="289" cy="4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eaVert">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800" b="0">
                  <a:solidFill>
                    <a:schemeClr val="tx2"/>
                  </a:solidFill>
                  <a:latin typeface="Arial" charset="0"/>
                </a:rPr>
                <a:t>s</a:t>
              </a:r>
              <a:r>
                <a:rPr lang="en-US" sz="1800" b="0" baseline="-25000">
                  <a:solidFill>
                    <a:schemeClr val="tx2"/>
                  </a:solidFill>
                  <a:latin typeface="Arial" charset="0"/>
                </a:rPr>
                <a:t>2</a:t>
              </a:r>
            </a:p>
          </p:txBody>
        </p:sp>
      </p:grpSp>
      <p:cxnSp>
        <p:nvCxnSpPr>
          <p:cNvPr id="43022" name="AutoShape 94"/>
          <p:cNvCxnSpPr>
            <a:cxnSpLocks noChangeShapeType="1"/>
            <a:stCxn id="43038" idx="3"/>
            <a:endCxn id="43044" idx="3"/>
          </p:cNvCxnSpPr>
          <p:nvPr/>
        </p:nvCxnSpPr>
        <p:spPr bwMode="auto">
          <a:xfrm rot="-5400000" flipH="1" flipV="1">
            <a:off x="6948488" y="3398837"/>
            <a:ext cx="1588" cy="2087563"/>
          </a:xfrm>
          <a:prstGeom prst="curvedConnector3">
            <a:avLst>
              <a:gd name="adj1" fmla="val -14600005"/>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cxnSp>
        <p:nvCxnSpPr>
          <p:cNvPr id="43023" name="AutoShape 95"/>
          <p:cNvCxnSpPr>
            <a:cxnSpLocks noChangeShapeType="1"/>
            <a:stCxn id="43043" idx="2"/>
          </p:cNvCxnSpPr>
          <p:nvPr/>
        </p:nvCxnSpPr>
        <p:spPr bwMode="auto">
          <a:xfrm rot="10800000" flipH="1" flipV="1">
            <a:off x="5653088" y="4691063"/>
            <a:ext cx="1587" cy="34925"/>
          </a:xfrm>
          <a:prstGeom prst="curvedConnector4">
            <a:avLst>
              <a:gd name="adj1" fmla="val -14400005"/>
              <a:gd name="adj2" fmla="val -1377273"/>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cxnSp>
      <p:sp>
        <p:nvSpPr>
          <p:cNvPr id="43024" name="Line 96"/>
          <p:cNvSpPr>
            <a:spLocks noChangeShapeType="1"/>
          </p:cNvSpPr>
          <p:nvPr/>
        </p:nvSpPr>
        <p:spPr bwMode="auto">
          <a:xfrm flipV="1">
            <a:off x="5940425" y="4941888"/>
            <a:ext cx="0" cy="6492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25" name="Line 97"/>
          <p:cNvSpPr>
            <a:spLocks noChangeShapeType="1"/>
          </p:cNvSpPr>
          <p:nvPr/>
        </p:nvSpPr>
        <p:spPr bwMode="auto">
          <a:xfrm>
            <a:off x="6156325" y="4654550"/>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26" name="Line 98"/>
          <p:cNvSpPr>
            <a:spLocks noChangeShapeType="1"/>
          </p:cNvSpPr>
          <p:nvPr/>
        </p:nvSpPr>
        <p:spPr bwMode="auto">
          <a:xfrm>
            <a:off x="8029575" y="4941888"/>
            <a:ext cx="0" cy="64928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27" name="Line 99"/>
          <p:cNvSpPr>
            <a:spLocks noChangeShapeType="1"/>
          </p:cNvSpPr>
          <p:nvPr/>
        </p:nvSpPr>
        <p:spPr bwMode="auto">
          <a:xfrm flipH="1">
            <a:off x="6156325" y="5878513"/>
            <a:ext cx="1584325" cy="0"/>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28" name="Line 100"/>
          <p:cNvSpPr>
            <a:spLocks noChangeShapeType="1"/>
          </p:cNvSpPr>
          <p:nvPr/>
        </p:nvSpPr>
        <p:spPr bwMode="auto">
          <a:xfrm flipH="1" flipV="1">
            <a:off x="6084888" y="4799013"/>
            <a:ext cx="1728787" cy="935037"/>
          </a:xfrm>
          <a:prstGeom prst="line">
            <a:avLst/>
          </a:prstGeom>
          <a:noFill/>
          <a:ln w="9525">
            <a:solidFill>
              <a:schemeClr val="tx1"/>
            </a:solidFill>
            <a:round/>
            <a:headEnd/>
            <a:tailEnd type="triangle" w="med" len="med"/>
          </a:ln>
          <a:extLst>
            <a:ext uri="{909E8E84-426E-40dd-AFC4-6F175D3DCCD1}">
              <a14:hiddenFill xmlns:a14="http://schemas.microsoft.com/office/drawing/2010/main" xmlns="">
                <a:noFill/>
              </a14:hiddenFill>
            </a:ext>
          </a:extLst>
        </p:spPr>
        <p:txBody>
          <a:bodyPr rot="10800000">
            <a:spAutoFit/>
          </a:bodyPr>
          <a:lstStyle/>
          <a:p>
            <a:endParaRPr lang="en-US"/>
          </a:p>
        </p:txBody>
      </p:sp>
      <p:sp>
        <p:nvSpPr>
          <p:cNvPr id="43029" name="Text Box 101"/>
          <p:cNvSpPr txBox="1">
            <a:spLocks noChangeArrowheads="1"/>
          </p:cNvSpPr>
          <p:nvPr/>
        </p:nvSpPr>
        <p:spPr bwMode="auto">
          <a:xfrm rot="10800000">
            <a:off x="6156325" y="559117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r>
              <a:rPr lang="ja-JP" altLang="en-US" sz="1400" b="0">
                <a:solidFill>
                  <a:schemeClr val="tx2"/>
                </a:solidFill>
                <a:latin typeface="Arial" charset="0"/>
              </a:rPr>
              <a:t>’</a:t>
            </a:r>
            <a:endParaRPr lang="en-US" sz="1400" b="0">
              <a:solidFill>
                <a:schemeClr val="tx2"/>
              </a:solidFill>
              <a:latin typeface="Arial" charset="0"/>
            </a:endParaRPr>
          </a:p>
        </p:txBody>
      </p:sp>
      <p:sp>
        <p:nvSpPr>
          <p:cNvPr id="43030" name="Text Box 103"/>
          <p:cNvSpPr txBox="1">
            <a:spLocks noChangeArrowheads="1"/>
          </p:cNvSpPr>
          <p:nvPr/>
        </p:nvSpPr>
        <p:spPr bwMode="auto">
          <a:xfrm rot="10800000">
            <a:off x="6229350" y="4941888"/>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p>
        </p:txBody>
      </p:sp>
      <p:sp>
        <p:nvSpPr>
          <p:cNvPr id="43031" name="Text Box 105"/>
          <p:cNvSpPr txBox="1">
            <a:spLocks noChangeArrowheads="1"/>
          </p:cNvSpPr>
          <p:nvPr/>
        </p:nvSpPr>
        <p:spPr bwMode="auto">
          <a:xfrm rot="10800000">
            <a:off x="5437188" y="5446713"/>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5</a:t>
            </a:r>
          </a:p>
        </p:txBody>
      </p:sp>
      <p:sp>
        <p:nvSpPr>
          <p:cNvPr id="43032" name="Text Box 107"/>
          <p:cNvSpPr txBox="1">
            <a:spLocks noChangeArrowheads="1"/>
          </p:cNvSpPr>
          <p:nvPr/>
        </p:nvSpPr>
        <p:spPr bwMode="auto">
          <a:xfrm rot="10800000">
            <a:off x="6013450" y="393382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p>
        </p:txBody>
      </p:sp>
      <p:sp>
        <p:nvSpPr>
          <p:cNvPr id="43033" name="Text Box 108"/>
          <p:cNvSpPr txBox="1">
            <a:spLocks noChangeArrowheads="1"/>
          </p:cNvSpPr>
          <p:nvPr/>
        </p:nvSpPr>
        <p:spPr bwMode="auto">
          <a:xfrm rot="10800000">
            <a:off x="6372225" y="436562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reset</a:t>
            </a:r>
            <a:r>
              <a:rPr lang="ja-JP" altLang="en-US" sz="1400" b="0">
                <a:solidFill>
                  <a:schemeClr val="tx2"/>
                </a:solidFill>
                <a:latin typeface="Arial" charset="0"/>
              </a:rPr>
              <a:t>’</a:t>
            </a:r>
            <a:endParaRPr lang="en-US" sz="1400" b="0">
              <a:solidFill>
                <a:schemeClr val="tx2"/>
              </a:solidFill>
              <a:latin typeface="Arial" charset="0"/>
            </a:endParaRPr>
          </a:p>
        </p:txBody>
      </p:sp>
      <p:sp>
        <p:nvSpPr>
          <p:cNvPr id="43034" name="Text Box 109"/>
          <p:cNvSpPr txBox="1">
            <a:spLocks noChangeArrowheads="1"/>
          </p:cNvSpPr>
          <p:nvPr/>
        </p:nvSpPr>
        <p:spPr bwMode="auto">
          <a:xfrm rot="10800000">
            <a:off x="5653088" y="4294188"/>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1,2,6,8,10</a:t>
            </a:r>
          </a:p>
        </p:txBody>
      </p:sp>
      <p:sp>
        <p:nvSpPr>
          <p:cNvPr id="43035" name="Text Box 110"/>
          <p:cNvSpPr txBox="1">
            <a:spLocks noChangeArrowheads="1"/>
          </p:cNvSpPr>
          <p:nvPr/>
        </p:nvSpPr>
        <p:spPr bwMode="auto">
          <a:xfrm rot="10800000">
            <a:off x="7885113" y="4365625"/>
            <a:ext cx="1612900" cy="30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rot="10800000">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b="0">
                <a:solidFill>
                  <a:schemeClr val="tx2"/>
                </a:solidFill>
                <a:latin typeface="Arial" charset="0"/>
              </a:rPr>
              <a:t>3,7,9,11</a:t>
            </a:r>
          </a:p>
        </p:txBody>
      </p:sp>
      <p:sp>
        <p:nvSpPr>
          <p:cNvPr id="43036" name="AutoShape 111"/>
          <p:cNvSpPr>
            <a:spLocks noChangeArrowheads="1"/>
          </p:cNvSpPr>
          <p:nvPr/>
        </p:nvSpPr>
        <p:spPr bwMode="auto">
          <a:xfrm rot="2690639">
            <a:off x="4386263" y="4525963"/>
            <a:ext cx="903287" cy="485775"/>
          </a:xfrm>
          <a:prstGeom prst="rightArrow">
            <a:avLst>
              <a:gd name="adj1" fmla="val 50000"/>
              <a:gd name="adj2" fmla="val 46487"/>
            </a:avLst>
          </a:prstGeom>
          <a:solidFill>
            <a:srgbClr val="FF3300"/>
          </a:solidFill>
          <a:ln w="9525">
            <a:solidFill>
              <a:schemeClr val="tx1"/>
            </a:solidFill>
            <a:miter lim="800000"/>
            <a:headEnd/>
            <a:tailEnd/>
          </a:ln>
        </p:spPr>
        <p:txBody>
          <a:bodyPr vert="eaVert" anchor="ctr">
            <a:spAutoFit/>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44035"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CE7AECB6-0B39-BA4A-A4CA-A89E99FE9728}" type="slidenum">
              <a:rPr lang="en-US" sz="1400" b="0"/>
              <a:pPr/>
              <a:t>41</a:t>
            </a:fld>
            <a:endParaRPr lang="en-US" sz="1400" b="0"/>
          </a:p>
        </p:txBody>
      </p:sp>
      <p:sp>
        <p:nvSpPr>
          <p:cNvPr id="44036" name="Rectangle 2"/>
          <p:cNvSpPr>
            <a:spLocks noGrp="1" noChangeArrowheads="1"/>
          </p:cNvSpPr>
          <p:nvPr>
            <p:ph type="title"/>
          </p:nvPr>
        </p:nvSpPr>
        <p:spPr/>
        <p:txBody>
          <a:bodyPr/>
          <a:lstStyle/>
          <a:p>
            <a:r>
              <a:rPr lang="en-US">
                <a:latin typeface="Arial Narrow" charset="0"/>
              </a:rPr>
              <a:t>Summary</a:t>
            </a:r>
          </a:p>
        </p:txBody>
      </p:sp>
      <p:sp>
        <p:nvSpPr>
          <p:cNvPr id="44037" name="Rectangle 3"/>
          <p:cNvSpPr>
            <a:spLocks noGrp="1" noChangeArrowheads="1"/>
          </p:cNvSpPr>
          <p:nvPr>
            <p:ph type="body" idx="1"/>
          </p:nvPr>
        </p:nvSpPr>
        <p:spPr/>
        <p:txBody>
          <a:bodyPr/>
          <a:lstStyle/>
          <a:p>
            <a:pPr>
              <a:lnSpc>
                <a:spcPct val="115000"/>
              </a:lnSpc>
            </a:pPr>
            <a:r>
              <a:rPr lang="en-US" dirty="0">
                <a:latin typeface="Arial Narrow" charset="0"/>
              </a:rPr>
              <a:t>Resource sharing is reducible to vertex coloring or to clique covering:</a:t>
            </a:r>
          </a:p>
          <a:p>
            <a:pPr lvl="1">
              <a:lnSpc>
                <a:spcPct val="100000"/>
              </a:lnSpc>
            </a:pPr>
            <a:r>
              <a:rPr lang="en-US" dirty="0">
                <a:latin typeface="Arial Narrow" charset="0"/>
              </a:rPr>
              <a:t>Simple for flat graphs</a:t>
            </a:r>
          </a:p>
          <a:p>
            <a:pPr lvl="1">
              <a:lnSpc>
                <a:spcPct val="100000"/>
              </a:lnSpc>
            </a:pPr>
            <a:r>
              <a:rPr lang="en-US" dirty="0">
                <a:latin typeface="Arial Narrow" charset="0"/>
              </a:rPr>
              <a:t>Intractable, but still easy in practice, for other graphs</a:t>
            </a:r>
          </a:p>
          <a:p>
            <a:pPr lvl="1">
              <a:lnSpc>
                <a:spcPct val="100000"/>
              </a:lnSpc>
            </a:pPr>
            <a:r>
              <a:rPr lang="en-US" dirty="0">
                <a:latin typeface="Arial Narrow" charset="0"/>
              </a:rPr>
              <a:t>Resource sharing has several extensions:</a:t>
            </a:r>
          </a:p>
          <a:p>
            <a:pPr lvl="2">
              <a:lnSpc>
                <a:spcPct val="80000"/>
              </a:lnSpc>
            </a:pPr>
            <a:r>
              <a:rPr lang="en-US" dirty="0">
                <a:latin typeface="Arial Narrow" charset="0"/>
              </a:rPr>
              <a:t>Module selection</a:t>
            </a:r>
          </a:p>
          <a:p>
            <a:pPr>
              <a:lnSpc>
                <a:spcPct val="115000"/>
              </a:lnSpc>
            </a:pPr>
            <a:r>
              <a:rPr lang="en-US" dirty="0">
                <a:latin typeface="Arial Narrow" charset="0"/>
              </a:rPr>
              <a:t>Data path design and control synthesis are conceptually simple but still important steps </a:t>
            </a:r>
            <a:r>
              <a:rPr lang="en-US">
                <a:latin typeface="Arial Narrow" charset="0"/>
              </a:rPr>
              <a:t>in synthesis</a:t>
            </a:r>
          </a:p>
          <a:p>
            <a:pPr lvl="1">
              <a:lnSpc>
                <a:spcPct val="100000"/>
              </a:lnSpc>
            </a:pPr>
            <a:r>
              <a:rPr lang="en-US" dirty="0">
                <a:latin typeface="Arial Narrow" charset="0"/>
              </a:rPr>
              <a:t>Generated data path is an interconnection of blocks</a:t>
            </a:r>
          </a:p>
          <a:p>
            <a:pPr lvl="1">
              <a:lnSpc>
                <a:spcPct val="100000"/>
              </a:lnSpc>
            </a:pPr>
            <a:r>
              <a:rPr lang="en-US" dirty="0">
                <a:latin typeface="Arial Narrow" charset="0"/>
              </a:rPr>
              <a:t>Control is one or more finite-state machines</a:t>
            </a:r>
          </a:p>
          <a:p>
            <a:pPr lvl="2">
              <a:lnSpc>
                <a:spcPct val="80000"/>
              </a:lnSpc>
              <a:buFont typeface="Monotype Sorts" charset="0"/>
              <a:buNone/>
            </a:pPr>
            <a:endParaRPr lang="en-US" dirty="0">
              <a:latin typeface="Arial Narrow"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717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65D10450-290E-A244-8539-C5F2645AF010}" type="slidenum">
              <a:rPr lang="en-US" sz="1400" b="0"/>
              <a:pPr/>
              <a:t>5</a:t>
            </a:fld>
            <a:endParaRPr lang="en-US" sz="1400" b="0"/>
          </a:p>
        </p:txBody>
      </p:sp>
      <p:sp>
        <p:nvSpPr>
          <p:cNvPr id="7172" name="Rectangle 2"/>
          <p:cNvSpPr>
            <a:spLocks noGrp="1" noChangeArrowheads="1"/>
          </p:cNvSpPr>
          <p:nvPr>
            <p:ph type="title"/>
          </p:nvPr>
        </p:nvSpPr>
        <p:spPr/>
        <p:txBody>
          <a:bodyPr/>
          <a:lstStyle/>
          <a:p>
            <a:r>
              <a:rPr lang="en-US">
                <a:latin typeface="Arial Narrow" charset="0"/>
              </a:rPr>
              <a:t>Optimum sharing problem</a:t>
            </a:r>
          </a:p>
        </p:txBody>
      </p:sp>
      <p:sp>
        <p:nvSpPr>
          <p:cNvPr id="7173" name="Rectangle 3"/>
          <p:cNvSpPr>
            <a:spLocks noGrp="1" noChangeArrowheads="1"/>
          </p:cNvSpPr>
          <p:nvPr>
            <p:ph type="body" idx="1"/>
          </p:nvPr>
        </p:nvSpPr>
        <p:spPr>
          <a:xfrm>
            <a:off x="212725" y="1081088"/>
            <a:ext cx="8699500" cy="4821237"/>
          </a:xfrm>
        </p:spPr>
        <p:txBody>
          <a:bodyPr/>
          <a:lstStyle/>
          <a:p>
            <a:pPr>
              <a:lnSpc>
                <a:spcPct val="105000"/>
              </a:lnSpc>
            </a:pPr>
            <a:r>
              <a:rPr lang="en-US" dirty="0">
                <a:latin typeface="Arial Narrow" charset="0"/>
              </a:rPr>
              <a:t>Scheduled sequencing graphs</a:t>
            </a:r>
          </a:p>
          <a:p>
            <a:pPr lvl="1" algn="just">
              <a:lnSpc>
                <a:spcPct val="105000"/>
              </a:lnSpc>
            </a:pPr>
            <a:r>
              <a:rPr lang="en-US" dirty="0">
                <a:latin typeface="Arial Narrow" charset="0"/>
              </a:rPr>
              <a:t>Operation concurrency is well defined</a:t>
            </a:r>
          </a:p>
          <a:p>
            <a:pPr>
              <a:lnSpc>
                <a:spcPct val="105000"/>
              </a:lnSpc>
            </a:pPr>
            <a:r>
              <a:rPr lang="en-US" dirty="0">
                <a:latin typeface="Arial Narrow" charset="0"/>
              </a:rPr>
              <a:t>Consider </a:t>
            </a:r>
            <a:r>
              <a:rPr lang="en-US" i="1" dirty="0">
                <a:latin typeface="Arial Narrow" charset="0"/>
              </a:rPr>
              <a:t>operation types</a:t>
            </a:r>
            <a:r>
              <a:rPr lang="en-US" dirty="0">
                <a:latin typeface="Arial Narrow" charset="0"/>
              </a:rPr>
              <a:t> independently</a:t>
            </a:r>
          </a:p>
          <a:p>
            <a:pPr lvl="1">
              <a:lnSpc>
                <a:spcPct val="105000"/>
              </a:lnSpc>
            </a:pPr>
            <a:r>
              <a:rPr lang="en-US" dirty="0">
                <a:latin typeface="Arial Narrow" charset="0"/>
              </a:rPr>
              <a:t>Problem decomposition</a:t>
            </a:r>
          </a:p>
          <a:p>
            <a:pPr lvl="1">
              <a:lnSpc>
                <a:spcPct val="105000"/>
              </a:lnSpc>
            </a:pPr>
            <a:r>
              <a:rPr lang="en-US" dirty="0">
                <a:latin typeface="Arial Narrow" charset="0"/>
              </a:rPr>
              <a:t>Perform analysis for each resource type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Footer Placeholder 4"/>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8195" name="Slide Number Placeholder 5"/>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B32B109F-411B-5043-AEA7-5BC92EC86ABE}" type="slidenum">
              <a:rPr lang="en-US" sz="1400" b="0"/>
              <a:pPr/>
              <a:t>6</a:t>
            </a:fld>
            <a:endParaRPr lang="en-US" sz="1400" b="0"/>
          </a:p>
        </p:txBody>
      </p:sp>
      <p:sp>
        <p:nvSpPr>
          <p:cNvPr id="8196" name="Rectangle 2"/>
          <p:cNvSpPr>
            <a:spLocks noGrp="1" noChangeArrowheads="1"/>
          </p:cNvSpPr>
          <p:nvPr>
            <p:ph type="title"/>
          </p:nvPr>
        </p:nvSpPr>
        <p:spPr/>
        <p:txBody>
          <a:bodyPr/>
          <a:lstStyle/>
          <a:p>
            <a:r>
              <a:rPr lang="en-US">
                <a:latin typeface="Arial Narrow" charset="0"/>
              </a:rPr>
              <a:t>Compatibly and conflicts</a:t>
            </a:r>
          </a:p>
        </p:txBody>
      </p:sp>
      <p:sp>
        <p:nvSpPr>
          <p:cNvPr id="1361923" name="Rectangle 3"/>
          <p:cNvSpPr>
            <a:spLocks noGrp="1" noChangeArrowheads="1"/>
          </p:cNvSpPr>
          <p:nvPr>
            <p:ph type="body" sz="half" idx="1"/>
          </p:nvPr>
        </p:nvSpPr>
        <p:spPr>
          <a:xfrm>
            <a:off x="228600" y="1079500"/>
            <a:ext cx="4718050" cy="5257800"/>
          </a:xfrm>
        </p:spPr>
        <p:txBody>
          <a:bodyPr/>
          <a:lstStyle/>
          <a:p>
            <a:pPr marL="342900" indent="-342900">
              <a:lnSpc>
                <a:spcPct val="90000"/>
              </a:lnSpc>
            </a:pPr>
            <a:r>
              <a:rPr lang="en-US" sz="2400">
                <a:latin typeface="Arial Narrow" charset="0"/>
              </a:rPr>
              <a:t>Operation compatibility:</a:t>
            </a:r>
          </a:p>
          <a:p>
            <a:pPr marL="742950" lvl="1" indent="-285750">
              <a:lnSpc>
                <a:spcPct val="90000"/>
              </a:lnSpc>
            </a:pPr>
            <a:r>
              <a:rPr lang="en-US" sz="2000">
                <a:latin typeface="Arial Narrow" charset="0"/>
              </a:rPr>
              <a:t>Same type</a:t>
            </a:r>
          </a:p>
          <a:p>
            <a:pPr marL="742950" lvl="1" indent="-285750">
              <a:lnSpc>
                <a:spcPct val="90000"/>
              </a:lnSpc>
            </a:pPr>
            <a:r>
              <a:rPr lang="en-US" sz="2000">
                <a:latin typeface="Arial Narrow" charset="0"/>
              </a:rPr>
              <a:t>Non concurrent</a:t>
            </a:r>
          </a:p>
          <a:p>
            <a:pPr marL="742950" lvl="1" indent="-285750">
              <a:lnSpc>
                <a:spcPct val="90000"/>
              </a:lnSpc>
              <a:buFont typeface="Monotype Sorts" charset="0"/>
              <a:buNone/>
            </a:pPr>
            <a:endParaRPr lang="en-US" sz="2000">
              <a:latin typeface="Arial Narrow" charset="0"/>
            </a:endParaRPr>
          </a:p>
          <a:p>
            <a:pPr marL="342900" indent="-342900">
              <a:lnSpc>
                <a:spcPct val="90000"/>
              </a:lnSpc>
            </a:pPr>
            <a:r>
              <a:rPr lang="en-US" sz="2400" i="1">
                <a:latin typeface="Arial Narrow" charset="0"/>
              </a:rPr>
              <a:t>Compatibility</a:t>
            </a:r>
            <a:r>
              <a:rPr lang="en-US" sz="2400">
                <a:latin typeface="Arial Narrow" charset="0"/>
              </a:rPr>
              <a:t> graph:</a:t>
            </a:r>
          </a:p>
          <a:p>
            <a:pPr marL="742950" lvl="1" indent="-285750">
              <a:lnSpc>
                <a:spcPct val="90000"/>
              </a:lnSpc>
            </a:pPr>
            <a:r>
              <a:rPr lang="en-US" sz="2000">
                <a:latin typeface="Arial Narrow" charset="0"/>
              </a:rPr>
              <a:t>Vertices: operations</a:t>
            </a:r>
          </a:p>
          <a:p>
            <a:pPr marL="742950" lvl="1" indent="-285750">
              <a:lnSpc>
                <a:spcPct val="90000"/>
              </a:lnSpc>
            </a:pPr>
            <a:r>
              <a:rPr lang="en-US" sz="2000">
                <a:latin typeface="Arial Narrow" charset="0"/>
              </a:rPr>
              <a:t>Edges: compatibility relation</a:t>
            </a:r>
          </a:p>
          <a:p>
            <a:pPr marL="742950" lvl="1" indent="-285750">
              <a:lnSpc>
                <a:spcPct val="90000"/>
              </a:lnSpc>
              <a:buFont typeface="Monotype Sorts" charset="0"/>
              <a:buNone/>
            </a:pPr>
            <a:endParaRPr lang="en-US" sz="2000">
              <a:latin typeface="Arial Narrow" charset="0"/>
            </a:endParaRPr>
          </a:p>
          <a:p>
            <a:pPr marL="342900" indent="-342900">
              <a:lnSpc>
                <a:spcPct val="90000"/>
              </a:lnSpc>
            </a:pPr>
            <a:r>
              <a:rPr lang="en-US" sz="2400" i="1">
                <a:latin typeface="Arial Narrow" charset="0"/>
              </a:rPr>
              <a:t>Conflict</a:t>
            </a:r>
            <a:r>
              <a:rPr lang="en-US" sz="2400">
                <a:latin typeface="Arial Narrow" charset="0"/>
              </a:rPr>
              <a:t> graph:</a:t>
            </a:r>
          </a:p>
          <a:p>
            <a:pPr marL="742950" lvl="1" indent="-285750">
              <a:lnSpc>
                <a:spcPct val="90000"/>
              </a:lnSpc>
            </a:pPr>
            <a:r>
              <a:rPr lang="en-US" sz="2000">
                <a:latin typeface="Arial Narrow" charset="0"/>
              </a:rPr>
              <a:t>Complement of compatibility graph</a:t>
            </a:r>
          </a:p>
        </p:txBody>
      </p:sp>
      <p:graphicFrame>
        <p:nvGraphicFramePr>
          <p:cNvPr id="1361946" name="Group 26"/>
          <p:cNvGraphicFramePr>
            <a:graphicFrameLocks noGrp="1"/>
          </p:cNvGraphicFramePr>
          <p:nvPr>
            <p:ph sz="half" idx="2"/>
          </p:nvPr>
        </p:nvGraphicFramePr>
        <p:xfrm>
          <a:off x="4667250" y="1193800"/>
          <a:ext cx="4133850" cy="908050"/>
        </p:xfrm>
        <a:graphic>
          <a:graphicData uri="http://schemas.openxmlformats.org/drawingml/2006/table">
            <a:tbl>
              <a:tblPr/>
              <a:tblGrid>
                <a:gridCol w="701675">
                  <a:extLst>
                    <a:ext uri="{9D8B030D-6E8A-4147-A177-3AD203B41FA5}">
                      <a16:colId xmlns:a16="http://schemas.microsoft.com/office/drawing/2014/main" val="20000"/>
                    </a:ext>
                  </a:extLst>
                </a:gridCol>
                <a:gridCol w="2312988">
                  <a:extLst>
                    <a:ext uri="{9D8B030D-6E8A-4147-A177-3AD203B41FA5}">
                      <a16:colId xmlns:a16="http://schemas.microsoft.com/office/drawing/2014/main" val="20001"/>
                    </a:ext>
                  </a:extLst>
                </a:gridCol>
                <a:gridCol w="1119187">
                  <a:extLst>
                    <a:ext uri="{9D8B030D-6E8A-4147-A177-3AD203B41FA5}">
                      <a16:colId xmlns:a16="http://schemas.microsoft.com/office/drawing/2014/main" val="20002"/>
                    </a:ext>
                  </a:extLst>
                </a:gridCol>
              </a:tblGrid>
              <a:tr h="314545">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t1</a:t>
                      </a:r>
                    </a:p>
                  </a:txBody>
                  <a:tcPr marT="45752" marB="457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x=a+b            y=c+d</a:t>
                      </a:r>
                    </a:p>
                  </a:txBody>
                  <a:tcPr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0" fontAlgn="base" latinLnBrk="0" hangingPunct="0">
                        <a:lnSpc>
                          <a:spcPct val="125000"/>
                        </a:lnSpc>
                        <a:spcBef>
                          <a:spcPct val="30000"/>
                        </a:spcBef>
                        <a:spcAft>
                          <a:spcPct val="0"/>
                        </a:spcAft>
                        <a:buClr>
                          <a:srgbClr val="660066"/>
                        </a:buClr>
                        <a:buSzPct val="85000"/>
                        <a:buFontTx/>
                        <a:buAutoNum type="arabicPlain"/>
                        <a:tabLst/>
                      </a:pPr>
                      <a:r>
                        <a:rPr kumimoji="0" lang="en-US" sz="1000" b="1" i="0" u="none" strike="noStrike" cap="none" normalizeH="0" baseline="0">
                          <a:ln>
                            <a:noFill/>
                          </a:ln>
                          <a:solidFill>
                            <a:schemeClr val="tx1"/>
                          </a:solidFill>
                          <a:effectLst/>
                          <a:latin typeface="Arial Narrow" pitchFamily="1" charset="0"/>
                        </a:rPr>
                        <a:t>2</a:t>
                      </a:r>
                    </a:p>
                  </a:txBody>
                  <a:tcPr marT="45752" marB="457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1368">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t2</a:t>
                      </a:r>
                    </a:p>
                  </a:txBody>
                  <a:tcPr marT="45752" marB="457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s=x+y             t=x-y</a:t>
                      </a:r>
                    </a:p>
                  </a:txBody>
                  <a:tcPr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0" fontAlgn="base" latinLnBrk="0" hangingPunct="0">
                        <a:lnSpc>
                          <a:spcPct val="125000"/>
                        </a:lnSpc>
                        <a:spcBef>
                          <a:spcPct val="30000"/>
                        </a:spcBef>
                        <a:spcAft>
                          <a:spcPct val="0"/>
                        </a:spcAft>
                        <a:buClr>
                          <a:srgbClr val="660066"/>
                        </a:buClr>
                        <a:buSzPct val="85000"/>
                        <a:buFontTx/>
                        <a:buAutoNum type="arabicPlain" startAt="3"/>
                        <a:tabLst/>
                      </a:pPr>
                      <a:r>
                        <a:rPr kumimoji="0" lang="en-US" sz="1000" b="1" i="0" u="none" strike="noStrike" cap="none" normalizeH="0" baseline="0">
                          <a:ln>
                            <a:noFill/>
                          </a:ln>
                          <a:solidFill>
                            <a:schemeClr val="tx1"/>
                          </a:solidFill>
                          <a:effectLst/>
                          <a:latin typeface="Arial Narrow" pitchFamily="1" charset="0"/>
                        </a:rPr>
                        <a:t>4</a:t>
                      </a:r>
                    </a:p>
                  </a:txBody>
                  <a:tcPr marT="45752" marB="457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2137">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t3</a:t>
                      </a:r>
                    </a:p>
                  </a:txBody>
                  <a:tcPr marT="45752" marB="4575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z=a+t</a:t>
                      </a:r>
                    </a:p>
                  </a:txBody>
                  <a:tcPr marT="45752" marB="457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5</a:t>
                      </a:r>
                    </a:p>
                  </a:txBody>
                  <a:tcPr marT="45752" marB="4575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73"/>
          <p:cNvGrpSpPr>
            <a:grpSpLocks/>
          </p:cNvGrpSpPr>
          <p:nvPr/>
        </p:nvGrpSpPr>
        <p:grpSpPr bwMode="auto">
          <a:xfrm>
            <a:off x="5499100" y="2497138"/>
            <a:ext cx="2079625" cy="1487487"/>
            <a:chOff x="3464" y="1493"/>
            <a:chExt cx="1310" cy="937"/>
          </a:xfrm>
        </p:grpSpPr>
        <p:grpSp>
          <p:nvGrpSpPr>
            <p:cNvPr id="8237" name="Group 28"/>
            <p:cNvGrpSpPr>
              <a:grpSpLocks/>
            </p:cNvGrpSpPr>
            <p:nvPr/>
          </p:nvGrpSpPr>
          <p:grpSpPr bwMode="auto">
            <a:xfrm>
              <a:off x="3713" y="1722"/>
              <a:ext cx="737" cy="708"/>
              <a:chOff x="3334" y="1488"/>
              <a:chExt cx="725" cy="726"/>
            </a:xfrm>
          </p:grpSpPr>
          <p:grpSp>
            <p:nvGrpSpPr>
              <p:cNvPr id="8239" name="Group 29"/>
              <p:cNvGrpSpPr>
                <a:grpSpLocks/>
              </p:cNvGrpSpPr>
              <p:nvPr/>
            </p:nvGrpSpPr>
            <p:grpSpPr bwMode="auto">
              <a:xfrm>
                <a:off x="3343" y="1488"/>
                <a:ext cx="226" cy="182"/>
                <a:chOff x="1791" y="2840"/>
                <a:chExt cx="226" cy="182"/>
              </a:xfrm>
            </p:grpSpPr>
            <p:sp>
              <p:nvSpPr>
                <p:cNvPr id="8260" name="Oval 30"/>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61" name="Text Box 31"/>
                <p:cNvSpPr txBox="1">
                  <a:spLocks noChangeArrowheads="1"/>
                </p:cNvSpPr>
                <p:nvPr/>
              </p:nvSpPr>
              <p:spPr bwMode="auto">
                <a:xfrm>
                  <a:off x="1791" y="2840"/>
                  <a:ext cx="226"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grpSp>
          <p:grpSp>
            <p:nvGrpSpPr>
              <p:cNvPr id="8240" name="Group 32"/>
              <p:cNvGrpSpPr>
                <a:grpSpLocks/>
              </p:cNvGrpSpPr>
              <p:nvPr/>
            </p:nvGrpSpPr>
            <p:grpSpPr bwMode="auto">
              <a:xfrm>
                <a:off x="3833" y="1488"/>
                <a:ext cx="226" cy="182"/>
                <a:chOff x="1791" y="2840"/>
                <a:chExt cx="226" cy="182"/>
              </a:xfrm>
            </p:grpSpPr>
            <p:sp>
              <p:nvSpPr>
                <p:cNvPr id="8258" name="Oval 33"/>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9" name="Text Box 34"/>
                <p:cNvSpPr txBox="1">
                  <a:spLocks noChangeArrowheads="1"/>
                </p:cNvSpPr>
                <p:nvPr/>
              </p:nvSpPr>
              <p:spPr bwMode="auto">
                <a:xfrm>
                  <a:off x="1791" y="2840"/>
                  <a:ext cx="226"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grpSp>
            <p:nvGrpSpPr>
              <p:cNvPr id="8241" name="Group 35"/>
              <p:cNvGrpSpPr>
                <a:grpSpLocks/>
              </p:cNvGrpSpPr>
              <p:nvPr/>
            </p:nvGrpSpPr>
            <p:grpSpPr bwMode="auto">
              <a:xfrm>
                <a:off x="3334" y="2032"/>
                <a:ext cx="226" cy="182"/>
                <a:chOff x="1791" y="2840"/>
                <a:chExt cx="226" cy="182"/>
              </a:xfrm>
            </p:grpSpPr>
            <p:sp>
              <p:nvSpPr>
                <p:cNvPr id="8256" name="Oval 36"/>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7" name="Text Box 37"/>
                <p:cNvSpPr txBox="1">
                  <a:spLocks noChangeArrowheads="1"/>
                </p:cNvSpPr>
                <p:nvPr/>
              </p:nvSpPr>
              <p:spPr bwMode="auto">
                <a:xfrm>
                  <a:off x="1791" y="2840"/>
                  <a:ext cx="226"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8242" name="Group 38"/>
              <p:cNvGrpSpPr>
                <a:grpSpLocks/>
              </p:cNvGrpSpPr>
              <p:nvPr/>
            </p:nvGrpSpPr>
            <p:grpSpPr bwMode="auto">
              <a:xfrm>
                <a:off x="3833" y="2032"/>
                <a:ext cx="226" cy="182"/>
                <a:chOff x="1791" y="2840"/>
                <a:chExt cx="226" cy="182"/>
              </a:xfrm>
            </p:grpSpPr>
            <p:sp>
              <p:nvSpPr>
                <p:cNvPr id="8254" name="Oval 39"/>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5" name="Text Box 40"/>
                <p:cNvSpPr txBox="1">
                  <a:spLocks noChangeArrowheads="1"/>
                </p:cNvSpPr>
                <p:nvPr/>
              </p:nvSpPr>
              <p:spPr bwMode="auto">
                <a:xfrm>
                  <a:off x="1791" y="2840"/>
                  <a:ext cx="226" cy="17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grpSp>
            <p:nvGrpSpPr>
              <p:cNvPr id="8243" name="Group 41"/>
              <p:cNvGrpSpPr>
                <a:grpSpLocks/>
              </p:cNvGrpSpPr>
              <p:nvPr/>
            </p:nvGrpSpPr>
            <p:grpSpPr bwMode="auto">
              <a:xfrm>
                <a:off x="3561" y="1761"/>
                <a:ext cx="226" cy="182"/>
                <a:chOff x="1791" y="2840"/>
                <a:chExt cx="226" cy="182"/>
              </a:xfrm>
            </p:grpSpPr>
            <p:sp>
              <p:nvSpPr>
                <p:cNvPr id="8252" name="Oval 42"/>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53" name="Text Box 43"/>
                <p:cNvSpPr txBox="1">
                  <a:spLocks noChangeArrowheads="1"/>
                </p:cNvSpPr>
                <p:nvPr/>
              </p:nvSpPr>
              <p:spPr bwMode="auto">
                <a:xfrm>
                  <a:off x="1791" y="2840"/>
                  <a:ext cx="226" cy="17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grpSp>
          <p:sp>
            <p:nvSpPr>
              <p:cNvPr id="8244" name="Line 44"/>
              <p:cNvSpPr>
                <a:spLocks noChangeShapeType="1"/>
              </p:cNvSpPr>
              <p:nvPr/>
            </p:nvSpPr>
            <p:spPr bwMode="auto">
              <a:xfrm>
                <a:off x="3424" y="1670"/>
                <a:ext cx="0" cy="3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5" name="Line 45"/>
              <p:cNvSpPr>
                <a:spLocks noChangeShapeType="1"/>
              </p:cNvSpPr>
              <p:nvPr/>
            </p:nvSpPr>
            <p:spPr bwMode="auto">
              <a:xfrm>
                <a:off x="3923" y="1670"/>
                <a:ext cx="0" cy="3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6" name="Line 46"/>
              <p:cNvSpPr>
                <a:spLocks noChangeShapeType="1"/>
              </p:cNvSpPr>
              <p:nvPr/>
            </p:nvSpPr>
            <p:spPr bwMode="auto">
              <a:xfrm flipV="1">
                <a:off x="3470" y="1917"/>
                <a:ext cx="118" cy="1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7" name="Line 47"/>
              <p:cNvSpPr>
                <a:spLocks noChangeShapeType="1"/>
              </p:cNvSpPr>
              <p:nvPr/>
            </p:nvSpPr>
            <p:spPr bwMode="auto">
              <a:xfrm flipV="1">
                <a:off x="3696" y="1624"/>
                <a:ext cx="137"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8" name="Line 48"/>
              <p:cNvSpPr>
                <a:spLocks noChangeShapeType="1"/>
              </p:cNvSpPr>
              <p:nvPr/>
            </p:nvSpPr>
            <p:spPr bwMode="auto">
              <a:xfrm>
                <a:off x="3479" y="1666"/>
                <a:ext cx="115" cy="11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8249" name="Line 49"/>
              <p:cNvSpPr>
                <a:spLocks noChangeShapeType="1"/>
              </p:cNvSpPr>
              <p:nvPr/>
            </p:nvSpPr>
            <p:spPr bwMode="auto">
              <a:xfrm>
                <a:off x="3723" y="1923"/>
                <a:ext cx="134" cy="12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cxnSp>
            <p:nvCxnSpPr>
              <p:cNvPr id="8250" name="AutoShape 50"/>
              <p:cNvCxnSpPr>
                <a:cxnSpLocks noChangeShapeType="1"/>
              </p:cNvCxnSpPr>
              <p:nvPr/>
            </p:nvCxnSpPr>
            <p:spPr bwMode="auto">
              <a:xfrm>
                <a:off x="3545" y="1593"/>
                <a:ext cx="312" cy="460"/>
              </a:xfrm>
              <a:prstGeom prst="curvedConnector2">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8251" name="AutoShape 51"/>
              <p:cNvCxnSpPr>
                <a:cxnSpLocks noChangeShapeType="1"/>
              </p:cNvCxnSpPr>
              <p:nvPr/>
            </p:nvCxnSpPr>
            <p:spPr bwMode="auto">
              <a:xfrm rot="10800000" flipV="1">
                <a:off x="3455" y="1611"/>
                <a:ext cx="363" cy="412"/>
              </a:xfrm>
              <a:prstGeom prst="curvedConnector2">
                <a:avLst/>
              </a:prstGeom>
              <a:noFill/>
              <a:ln w="9525">
                <a:solidFill>
                  <a:schemeClr val="tx1"/>
                </a:solidFill>
                <a:round/>
                <a:headEnd/>
                <a:tailEnd/>
              </a:ln>
              <a:extLst>
                <a:ext uri="{909E8E84-426E-40dd-AFC4-6F175D3DCCD1}">
                  <a14:hiddenFill xmlns:a14="http://schemas.microsoft.com/office/drawing/2010/main" xmlns="">
                    <a:noFill/>
                  </a14:hiddenFill>
                </a:ext>
              </a:extLst>
            </p:spPr>
          </p:cxnSp>
        </p:grpSp>
        <p:sp>
          <p:nvSpPr>
            <p:cNvPr id="8238" name="Text Box 52"/>
            <p:cNvSpPr txBox="1">
              <a:spLocks noChangeArrowheads="1"/>
            </p:cNvSpPr>
            <p:nvPr/>
          </p:nvSpPr>
          <p:spPr bwMode="auto">
            <a:xfrm>
              <a:off x="3464" y="1493"/>
              <a:ext cx="1310"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Compatibility graph</a:t>
              </a:r>
            </a:p>
          </p:txBody>
        </p:sp>
      </p:grpSp>
      <p:grpSp>
        <p:nvGrpSpPr>
          <p:cNvPr id="9" name="Group 53"/>
          <p:cNvGrpSpPr>
            <a:grpSpLocks/>
          </p:cNvGrpSpPr>
          <p:nvPr/>
        </p:nvGrpSpPr>
        <p:grpSpPr bwMode="auto">
          <a:xfrm>
            <a:off x="5553075" y="4465638"/>
            <a:ext cx="1584325" cy="1512887"/>
            <a:chOff x="1474" y="1253"/>
            <a:chExt cx="998" cy="953"/>
          </a:xfrm>
        </p:grpSpPr>
        <p:sp>
          <p:nvSpPr>
            <p:cNvPr id="8218" name="Text Box 54"/>
            <p:cNvSpPr txBox="1">
              <a:spLocks noChangeArrowheads="1"/>
            </p:cNvSpPr>
            <p:nvPr/>
          </p:nvSpPr>
          <p:spPr bwMode="auto">
            <a:xfrm>
              <a:off x="1474" y="1253"/>
              <a:ext cx="998"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Conflict graph</a:t>
              </a:r>
            </a:p>
          </p:txBody>
        </p:sp>
        <p:grpSp>
          <p:nvGrpSpPr>
            <p:cNvPr id="8219" name="Group 55"/>
            <p:cNvGrpSpPr>
              <a:grpSpLocks/>
            </p:cNvGrpSpPr>
            <p:nvPr/>
          </p:nvGrpSpPr>
          <p:grpSpPr bwMode="auto">
            <a:xfrm>
              <a:off x="1655" y="1480"/>
              <a:ext cx="725" cy="726"/>
              <a:chOff x="975" y="1207"/>
              <a:chExt cx="725" cy="726"/>
            </a:xfrm>
          </p:grpSpPr>
          <p:grpSp>
            <p:nvGrpSpPr>
              <p:cNvPr id="8220" name="Group 56"/>
              <p:cNvGrpSpPr>
                <a:grpSpLocks/>
              </p:cNvGrpSpPr>
              <p:nvPr/>
            </p:nvGrpSpPr>
            <p:grpSpPr bwMode="auto">
              <a:xfrm>
                <a:off x="975" y="1207"/>
                <a:ext cx="226" cy="182"/>
                <a:chOff x="1791" y="2840"/>
                <a:chExt cx="226" cy="182"/>
              </a:xfrm>
            </p:grpSpPr>
            <p:sp>
              <p:nvSpPr>
                <p:cNvPr id="8235" name="Oval 57"/>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36" name="Text Box 58"/>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grpSp>
          <p:grpSp>
            <p:nvGrpSpPr>
              <p:cNvPr id="8221" name="Group 59"/>
              <p:cNvGrpSpPr>
                <a:grpSpLocks/>
              </p:cNvGrpSpPr>
              <p:nvPr/>
            </p:nvGrpSpPr>
            <p:grpSpPr bwMode="auto">
              <a:xfrm>
                <a:off x="1474" y="1207"/>
                <a:ext cx="226" cy="182"/>
                <a:chOff x="1791" y="2840"/>
                <a:chExt cx="226" cy="182"/>
              </a:xfrm>
            </p:grpSpPr>
            <p:sp>
              <p:nvSpPr>
                <p:cNvPr id="8233" name="Oval 60"/>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34" name="Text Box 61"/>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sp>
            <p:nvSpPr>
              <p:cNvPr id="8222" name="Line 62"/>
              <p:cNvSpPr>
                <a:spLocks noChangeShapeType="1"/>
              </p:cNvSpPr>
              <p:nvPr/>
            </p:nvSpPr>
            <p:spPr bwMode="auto">
              <a:xfrm flipV="1">
                <a:off x="1156" y="1298"/>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8223" name="Group 63"/>
              <p:cNvGrpSpPr>
                <a:grpSpLocks/>
              </p:cNvGrpSpPr>
              <p:nvPr/>
            </p:nvGrpSpPr>
            <p:grpSpPr bwMode="auto">
              <a:xfrm>
                <a:off x="975" y="1751"/>
                <a:ext cx="226" cy="182"/>
                <a:chOff x="1791" y="2840"/>
                <a:chExt cx="226" cy="182"/>
              </a:xfrm>
            </p:grpSpPr>
            <p:sp>
              <p:nvSpPr>
                <p:cNvPr id="8231" name="Oval 64"/>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32" name="Text Box 65"/>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8224" name="Group 66"/>
              <p:cNvGrpSpPr>
                <a:grpSpLocks/>
              </p:cNvGrpSpPr>
              <p:nvPr/>
            </p:nvGrpSpPr>
            <p:grpSpPr bwMode="auto">
              <a:xfrm>
                <a:off x="1474" y="1751"/>
                <a:ext cx="226" cy="182"/>
                <a:chOff x="1791" y="2840"/>
                <a:chExt cx="226" cy="182"/>
              </a:xfrm>
            </p:grpSpPr>
            <p:sp>
              <p:nvSpPr>
                <p:cNvPr id="8229" name="Oval 67"/>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30" name="Text Box 68"/>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sp>
            <p:nvSpPr>
              <p:cNvPr id="8225" name="Line 69"/>
              <p:cNvSpPr>
                <a:spLocks noChangeShapeType="1"/>
              </p:cNvSpPr>
              <p:nvPr/>
            </p:nvSpPr>
            <p:spPr bwMode="auto">
              <a:xfrm flipV="1">
                <a:off x="1156" y="1842"/>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8226" name="Group 70"/>
              <p:cNvGrpSpPr>
                <a:grpSpLocks/>
              </p:cNvGrpSpPr>
              <p:nvPr/>
            </p:nvGrpSpPr>
            <p:grpSpPr bwMode="auto">
              <a:xfrm>
                <a:off x="1202" y="1480"/>
                <a:ext cx="226" cy="182"/>
                <a:chOff x="1791" y="2840"/>
                <a:chExt cx="226" cy="182"/>
              </a:xfrm>
            </p:grpSpPr>
            <p:sp>
              <p:nvSpPr>
                <p:cNvPr id="8227" name="Oval 71"/>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8228" name="Text Box 72"/>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192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192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1923">
                                            <p:txEl>
                                              <p:pRg st="6" end="6"/>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1946"/>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361923">
                                            <p:txEl>
                                              <p:pRg st="8" end="8"/>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61923">
                                            <p:txEl>
                                              <p:pRg st="9" end="9"/>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0243"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36E04451-6325-524D-9044-272B0AD83ADF}" type="slidenum">
              <a:rPr lang="en-US" sz="1400" b="0"/>
              <a:pPr/>
              <a:t>7</a:t>
            </a:fld>
            <a:endParaRPr lang="en-US" sz="1400" b="0"/>
          </a:p>
        </p:txBody>
      </p:sp>
      <p:sp>
        <p:nvSpPr>
          <p:cNvPr id="10244" name="Rectangle 3"/>
          <p:cNvSpPr>
            <a:spLocks noGrp="1" noChangeArrowheads="1"/>
          </p:cNvSpPr>
          <p:nvPr>
            <p:ph type="title"/>
          </p:nvPr>
        </p:nvSpPr>
        <p:spPr>
          <a:xfrm>
            <a:off x="684213" y="-100013"/>
            <a:ext cx="7772400" cy="1143001"/>
          </a:xfrm>
        </p:spPr>
        <p:txBody>
          <a:bodyPr/>
          <a:lstStyle/>
          <a:p>
            <a:r>
              <a:rPr lang="en-US">
                <a:latin typeface="Arial Narrow" charset="0"/>
              </a:rPr>
              <a:t>Example</a:t>
            </a:r>
            <a:endParaRPr lang="en-US" sz="2400">
              <a:latin typeface="Arial Narrow" charset="0"/>
            </a:endParaRPr>
          </a:p>
        </p:txBody>
      </p:sp>
      <p:graphicFrame>
        <p:nvGraphicFramePr>
          <p:cNvPr id="1363973" name="Group 5"/>
          <p:cNvGraphicFramePr>
            <a:graphicFrameLocks noGrp="1"/>
          </p:cNvGraphicFramePr>
          <p:nvPr>
            <p:ph idx="1"/>
          </p:nvPr>
        </p:nvGraphicFramePr>
        <p:xfrm>
          <a:off x="3059113" y="1058863"/>
          <a:ext cx="2879725" cy="863600"/>
        </p:xfrm>
        <a:graphic>
          <a:graphicData uri="http://schemas.openxmlformats.org/drawingml/2006/table">
            <a:tbl>
              <a:tblPr/>
              <a:tblGrid>
                <a:gridCol w="488950">
                  <a:extLst>
                    <a:ext uri="{9D8B030D-6E8A-4147-A177-3AD203B41FA5}">
                      <a16:colId xmlns:a16="http://schemas.microsoft.com/office/drawing/2014/main" val="20000"/>
                    </a:ext>
                  </a:extLst>
                </a:gridCol>
                <a:gridCol w="1611312">
                  <a:extLst>
                    <a:ext uri="{9D8B030D-6E8A-4147-A177-3AD203B41FA5}">
                      <a16:colId xmlns:a16="http://schemas.microsoft.com/office/drawing/2014/main" val="20001"/>
                    </a:ext>
                  </a:extLst>
                </a:gridCol>
                <a:gridCol w="779463">
                  <a:extLst>
                    <a:ext uri="{9D8B030D-6E8A-4147-A177-3AD203B41FA5}">
                      <a16:colId xmlns:a16="http://schemas.microsoft.com/office/drawing/2014/main" val="20002"/>
                    </a:ext>
                  </a:extLst>
                </a:gridCol>
              </a:tblGrid>
              <a:tr h="288925">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x=a+b            y=c+d</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0" fontAlgn="base" latinLnBrk="0" hangingPunct="0">
                        <a:lnSpc>
                          <a:spcPct val="125000"/>
                        </a:lnSpc>
                        <a:spcBef>
                          <a:spcPct val="30000"/>
                        </a:spcBef>
                        <a:spcAft>
                          <a:spcPct val="0"/>
                        </a:spcAft>
                        <a:buClr>
                          <a:srgbClr val="660066"/>
                        </a:buClr>
                        <a:buSzPct val="85000"/>
                        <a:buFontTx/>
                        <a:buAutoNum type="arabicPlain"/>
                        <a:tabLst/>
                      </a:pPr>
                      <a:r>
                        <a:rPr kumimoji="0" lang="en-US" sz="1000" b="1" i="0" u="none" strike="noStrike" cap="none" normalizeH="0" baseline="0">
                          <a:ln>
                            <a:noFill/>
                          </a:ln>
                          <a:solidFill>
                            <a:schemeClr val="tx1"/>
                          </a:solidFill>
                          <a:effectLst/>
                          <a:latin typeface="Arial Narrow" pitchFamily="1" charset="0"/>
                        </a:rPr>
                        <a:t>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85750">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s=x+y             t=x-y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533400" marR="0" lvl="0" indent="-533400" algn="l" defTabSz="914400" rtl="0" eaLnBrk="0" fontAlgn="base" latinLnBrk="0" hangingPunct="0">
                        <a:lnSpc>
                          <a:spcPct val="125000"/>
                        </a:lnSpc>
                        <a:spcBef>
                          <a:spcPct val="30000"/>
                        </a:spcBef>
                        <a:spcAft>
                          <a:spcPct val="0"/>
                        </a:spcAft>
                        <a:buClr>
                          <a:srgbClr val="660066"/>
                        </a:buClr>
                        <a:buSzPct val="85000"/>
                        <a:buFontTx/>
                        <a:buAutoNum type="arabicPlain" startAt="3"/>
                        <a:tabLst/>
                      </a:pPr>
                      <a:r>
                        <a:rPr kumimoji="0" lang="en-US" sz="1000" b="1" i="0" u="none" strike="noStrike" cap="none" normalizeH="0" baseline="0">
                          <a:ln>
                            <a:noFill/>
                          </a:ln>
                          <a:solidFill>
                            <a:schemeClr val="tx1"/>
                          </a:solidFill>
                          <a:effectLst/>
                          <a:latin typeface="Arial Narrow" pitchFamily="1" charset="0"/>
                        </a:rPr>
                        <a:t>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8925">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z=a+t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25000"/>
                        </a:lnSpc>
                        <a:spcBef>
                          <a:spcPct val="30000"/>
                        </a:spcBef>
                        <a:spcAft>
                          <a:spcPct val="0"/>
                        </a:spcAft>
                        <a:buClr>
                          <a:srgbClr val="660066"/>
                        </a:buClr>
                        <a:buSzPct val="85000"/>
                        <a:buFont typeface="Monotype Sorts" pitchFamily="1" charset="2"/>
                        <a:buNone/>
                        <a:tabLst/>
                      </a:pPr>
                      <a:r>
                        <a:rPr kumimoji="0" lang="en-US" sz="1000" b="1" i="0" u="none" strike="noStrike" cap="none" normalizeH="0" baseline="0">
                          <a:ln>
                            <a:noFill/>
                          </a:ln>
                          <a:solidFill>
                            <a:schemeClr val="tx1"/>
                          </a:solidFill>
                          <a:effectLst/>
                          <a:latin typeface="Arial Narrow" pitchFamily="1" charset="0"/>
                        </a:rPr>
                        <a:t>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pSp>
        <p:nvGrpSpPr>
          <p:cNvPr id="2" name="Group 105"/>
          <p:cNvGrpSpPr>
            <a:grpSpLocks/>
          </p:cNvGrpSpPr>
          <p:nvPr/>
        </p:nvGrpSpPr>
        <p:grpSpPr bwMode="auto">
          <a:xfrm>
            <a:off x="2352675" y="1989138"/>
            <a:ext cx="1584325" cy="1512887"/>
            <a:chOff x="1474" y="1253"/>
            <a:chExt cx="998" cy="953"/>
          </a:xfrm>
        </p:grpSpPr>
        <p:sp>
          <p:nvSpPr>
            <p:cNvPr id="10329" name="Text Box 4"/>
            <p:cNvSpPr txBox="1">
              <a:spLocks noChangeArrowheads="1"/>
            </p:cNvSpPr>
            <p:nvPr/>
          </p:nvSpPr>
          <p:spPr bwMode="auto">
            <a:xfrm>
              <a:off x="1474" y="1253"/>
              <a:ext cx="998"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Conflict</a:t>
              </a:r>
            </a:p>
          </p:txBody>
        </p:sp>
        <p:grpSp>
          <p:nvGrpSpPr>
            <p:cNvPr id="10330" name="Group 23"/>
            <p:cNvGrpSpPr>
              <a:grpSpLocks/>
            </p:cNvGrpSpPr>
            <p:nvPr/>
          </p:nvGrpSpPr>
          <p:grpSpPr bwMode="auto">
            <a:xfrm>
              <a:off x="1655" y="1480"/>
              <a:ext cx="725" cy="726"/>
              <a:chOff x="975" y="1207"/>
              <a:chExt cx="725" cy="726"/>
            </a:xfrm>
          </p:grpSpPr>
          <p:grpSp>
            <p:nvGrpSpPr>
              <p:cNvPr id="10331" name="Group 24"/>
              <p:cNvGrpSpPr>
                <a:grpSpLocks/>
              </p:cNvGrpSpPr>
              <p:nvPr/>
            </p:nvGrpSpPr>
            <p:grpSpPr bwMode="auto">
              <a:xfrm>
                <a:off x="975" y="1207"/>
                <a:ext cx="226" cy="182"/>
                <a:chOff x="1791" y="2840"/>
                <a:chExt cx="226" cy="182"/>
              </a:xfrm>
            </p:grpSpPr>
            <p:sp>
              <p:nvSpPr>
                <p:cNvPr id="10346" name="Oval 25"/>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47" name="Text Box 26"/>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grpSp>
          <p:grpSp>
            <p:nvGrpSpPr>
              <p:cNvPr id="10332" name="Group 27"/>
              <p:cNvGrpSpPr>
                <a:grpSpLocks/>
              </p:cNvGrpSpPr>
              <p:nvPr/>
            </p:nvGrpSpPr>
            <p:grpSpPr bwMode="auto">
              <a:xfrm>
                <a:off x="1474" y="1207"/>
                <a:ext cx="226" cy="182"/>
                <a:chOff x="1791" y="2840"/>
                <a:chExt cx="226" cy="182"/>
              </a:xfrm>
            </p:grpSpPr>
            <p:sp>
              <p:nvSpPr>
                <p:cNvPr id="10344" name="Oval 28"/>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45" name="Text Box 29"/>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sp>
            <p:nvSpPr>
              <p:cNvPr id="10333" name="Line 30"/>
              <p:cNvSpPr>
                <a:spLocks noChangeShapeType="1"/>
              </p:cNvSpPr>
              <p:nvPr/>
            </p:nvSpPr>
            <p:spPr bwMode="auto">
              <a:xfrm flipV="1">
                <a:off x="1156" y="1298"/>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0334" name="Group 31"/>
              <p:cNvGrpSpPr>
                <a:grpSpLocks/>
              </p:cNvGrpSpPr>
              <p:nvPr/>
            </p:nvGrpSpPr>
            <p:grpSpPr bwMode="auto">
              <a:xfrm>
                <a:off x="975" y="1751"/>
                <a:ext cx="226" cy="182"/>
                <a:chOff x="1791" y="2840"/>
                <a:chExt cx="226" cy="182"/>
              </a:xfrm>
            </p:grpSpPr>
            <p:sp>
              <p:nvSpPr>
                <p:cNvPr id="10342" name="Oval 32"/>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43" name="Text Box 33"/>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10335" name="Group 34"/>
              <p:cNvGrpSpPr>
                <a:grpSpLocks/>
              </p:cNvGrpSpPr>
              <p:nvPr/>
            </p:nvGrpSpPr>
            <p:grpSpPr bwMode="auto">
              <a:xfrm>
                <a:off x="1474" y="1751"/>
                <a:ext cx="226" cy="182"/>
                <a:chOff x="1791" y="2840"/>
                <a:chExt cx="226" cy="182"/>
              </a:xfrm>
            </p:grpSpPr>
            <p:sp>
              <p:nvSpPr>
                <p:cNvPr id="10340" name="Oval 35"/>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41" name="Text Box 36"/>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sp>
            <p:nvSpPr>
              <p:cNvPr id="10336" name="Line 37"/>
              <p:cNvSpPr>
                <a:spLocks noChangeShapeType="1"/>
              </p:cNvSpPr>
              <p:nvPr/>
            </p:nvSpPr>
            <p:spPr bwMode="auto">
              <a:xfrm flipV="1">
                <a:off x="1156" y="1842"/>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0337" name="Group 38"/>
              <p:cNvGrpSpPr>
                <a:grpSpLocks/>
              </p:cNvGrpSpPr>
              <p:nvPr/>
            </p:nvGrpSpPr>
            <p:grpSpPr bwMode="auto">
              <a:xfrm>
                <a:off x="1202" y="1480"/>
                <a:ext cx="226" cy="182"/>
                <a:chOff x="1791" y="2840"/>
                <a:chExt cx="226" cy="182"/>
              </a:xfrm>
            </p:grpSpPr>
            <p:sp>
              <p:nvSpPr>
                <p:cNvPr id="10338" name="Oval 39"/>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39" name="Text Box 40"/>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grpSp>
        </p:grpSp>
      </p:grpSp>
      <p:grpSp>
        <p:nvGrpSpPr>
          <p:cNvPr id="9" name="Group 108"/>
          <p:cNvGrpSpPr>
            <a:grpSpLocks/>
          </p:cNvGrpSpPr>
          <p:nvPr/>
        </p:nvGrpSpPr>
        <p:grpSpPr bwMode="auto">
          <a:xfrm>
            <a:off x="5003800" y="1989138"/>
            <a:ext cx="1584325" cy="1525587"/>
            <a:chOff x="3152" y="1253"/>
            <a:chExt cx="998" cy="961"/>
          </a:xfrm>
        </p:grpSpPr>
        <p:grpSp>
          <p:nvGrpSpPr>
            <p:cNvPr id="10304" name="Group 103"/>
            <p:cNvGrpSpPr>
              <a:grpSpLocks/>
            </p:cNvGrpSpPr>
            <p:nvPr/>
          </p:nvGrpSpPr>
          <p:grpSpPr bwMode="auto">
            <a:xfrm>
              <a:off x="3334" y="1488"/>
              <a:ext cx="725" cy="726"/>
              <a:chOff x="3334" y="1488"/>
              <a:chExt cx="725" cy="726"/>
            </a:xfrm>
          </p:grpSpPr>
          <p:grpSp>
            <p:nvGrpSpPr>
              <p:cNvPr id="10306" name="Group 75"/>
              <p:cNvGrpSpPr>
                <a:grpSpLocks/>
              </p:cNvGrpSpPr>
              <p:nvPr/>
            </p:nvGrpSpPr>
            <p:grpSpPr bwMode="auto">
              <a:xfrm>
                <a:off x="3343" y="1488"/>
                <a:ext cx="226" cy="182"/>
                <a:chOff x="1791" y="2840"/>
                <a:chExt cx="226" cy="182"/>
              </a:xfrm>
            </p:grpSpPr>
            <p:sp>
              <p:nvSpPr>
                <p:cNvPr id="10327" name="Oval 76"/>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28" name="Text Box 77"/>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1</a:t>
                  </a:r>
                </a:p>
              </p:txBody>
            </p:sp>
          </p:grpSp>
          <p:grpSp>
            <p:nvGrpSpPr>
              <p:cNvPr id="10307" name="Group 78"/>
              <p:cNvGrpSpPr>
                <a:grpSpLocks/>
              </p:cNvGrpSpPr>
              <p:nvPr/>
            </p:nvGrpSpPr>
            <p:grpSpPr bwMode="auto">
              <a:xfrm>
                <a:off x="3833" y="1488"/>
                <a:ext cx="226" cy="182"/>
                <a:chOff x="1791" y="2840"/>
                <a:chExt cx="226" cy="182"/>
              </a:xfrm>
            </p:grpSpPr>
            <p:sp>
              <p:nvSpPr>
                <p:cNvPr id="10325" name="Oval 79"/>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26" name="Text Box 80"/>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2</a:t>
                  </a:r>
                </a:p>
              </p:txBody>
            </p:sp>
          </p:grpSp>
          <p:grpSp>
            <p:nvGrpSpPr>
              <p:cNvPr id="10308" name="Group 81"/>
              <p:cNvGrpSpPr>
                <a:grpSpLocks/>
              </p:cNvGrpSpPr>
              <p:nvPr/>
            </p:nvGrpSpPr>
            <p:grpSpPr bwMode="auto">
              <a:xfrm>
                <a:off x="3334" y="2032"/>
                <a:ext cx="226" cy="182"/>
                <a:chOff x="1791" y="2840"/>
                <a:chExt cx="226" cy="182"/>
              </a:xfrm>
            </p:grpSpPr>
            <p:sp>
              <p:nvSpPr>
                <p:cNvPr id="10323" name="Oval 82"/>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24" name="Text Box 83"/>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3</a:t>
                  </a:r>
                </a:p>
              </p:txBody>
            </p:sp>
          </p:grpSp>
          <p:grpSp>
            <p:nvGrpSpPr>
              <p:cNvPr id="10309" name="Group 84"/>
              <p:cNvGrpSpPr>
                <a:grpSpLocks/>
              </p:cNvGrpSpPr>
              <p:nvPr/>
            </p:nvGrpSpPr>
            <p:grpSpPr bwMode="auto">
              <a:xfrm>
                <a:off x="3833" y="2032"/>
                <a:ext cx="226" cy="182"/>
                <a:chOff x="1791" y="2840"/>
                <a:chExt cx="226" cy="182"/>
              </a:xfrm>
            </p:grpSpPr>
            <p:sp>
              <p:nvSpPr>
                <p:cNvPr id="10321" name="Oval 85"/>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22" name="Text Box 86"/>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4</a:t>
                  </a:r>
                </a:p>
              </p:txBody>
            </p:sp>
          </p:grpSp>
          <p:grpSp>
            <p:nvGrpSpPr>
              <p:cNvPr id="10310" name="Group 87"/>
              <p:cNvGrpSpPr>
                <a:grpSpLocks/>
              </p:cNvGrpSpPr>
              <p:nvPr/>
            </p:nvGrpSpPr>
            <p:grpSpPr bwMode="auto">
              <a:xfrm>
                <a:off x="3561" y="1761"/>
                <a:ext cx="226" cy="182"/>
                <a:chOff x="1791" y="2840"/>
                <a:chExt cx="226" cy="182"/>
              </a:xfrm>
            </p:grpSpPr>
            <p:sp>
              <p:nvSpPr>
                <p:cNvPr id="10319" name="Oval 88"/>
                <p:cNvSpPr>
                  <a:spLocks noChangeArrowheads="1"/>
                </p:cNvSpPr>
                <p:nvPr/>
              </p:nvSpPr>
              <p:spPr bwMode="auto">
                <a:xfrm>
                  <a:off x="1791" y="2840"/>
                  <a:ext cx="182" cy="182"/>
                </a:xfrm>
                <a:prstGeom prst="ellipse">
                  <a:avLst/>
                </a:prstGeom>
                <a:noFill/>
                <a:ln w="9525">
                  <a:solidFill>
                    <a:schemeClr val="tx1"/>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10320" name="Text Box 89"/>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b="0">
                      <a:solidFill>
                        <a:schemeClr val="tx2"/>
                      </a:solidFill>
                      <a:latin typeface="Arial" charset="0"/>
                    </a:rPr>
                    <a:t>5</a:t>
                  </a:r>
                </a:p>
              </p:txBody>
            </p:sp>
          </p:grpSp>
          <p:sp>
            <p:nvSpPr>
              <p:cNvPr id="10311" name="Line 90"/>
              <p:cNvSpPr>
                <a:spLocks noChangeShapeType="1"/>
              </p:cNvSpPr>
              <p:nvPr/>
            </p:nvSpPr>
            <p:spPr bwMode="auto">
              <a:xfrm>
                <a:off x="3424" y="1670"/>
                <a:ext cx="0" cy="3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12" name="Line 91"/>
              <p:cNvSpPr>
                <a:spLocks noChangeShapeType="1"/>
              </p:cNvSpPr>
              <p:nvPr/>
            </p:nvSpPr>
            <p:spPr bwMode="auto">
              <a:xfrm>
                <a:off x="3923" y="1670"/>
                <a:ext cx="0" cy="36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13" name="Line 92"/>
              <p:cNvSpPr>
                <a:spLocks noChangeShapeType="1"/>
              </p:cNvSpPr>
              <p:nvPr/>
            </p:nvSpPr>
            <p:spPr bwMode="auto">
              <a:xfrm flipV="1">
                <a:off x="3470" y="1917"/>
                <a:ext cx="118" cy="11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14" name="Line 93"/>
              <p:cNvSpPr>
                <a:spLocks noChangeShapeType="1"/>
              </p:cNvSpPr>
              <p:nvPr/>
            </p:nvSpPr>
            <p:spPr bwMode="auto">
              <a:xfrm flipV="1">
                <a:off x="3696" y="1624"/>
                <a:ext cx="137"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15" name="Line 94"/>
              <p:cNvSpPr>
                <a:spLocks noChangeShapeType="1"/>
              </p:cNvSpPr>
              <p:nvPr/>
            </p:nvSpPr>
            <p:spPr bwMode="auto">
              <a:xfrm>
                <a:off x="3479" y="1666"/>
                <a:ext cx="115" cy="11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316" name="Line 95"/>
              <p:cNvSpPr>
                <a:spLocks noChangeShapeType="1"/>
              </p:cNvSpPr>
              <p:nvPr/>
            </p:nvSpPr>
            <p:spPr bwMode="auto">
              <a:xfrm>
                <a:off x="3723" y="1923"/>
                <a:ext cx="134" cy="128"/>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cxnSp>
            <p:nvCxnSpPr>
              <p:cNvPr id="10317" name="AutoShape 96"/>
              <p:cNvCxnSpPr>
                <a:cxnSpLocks noChangeShapeType="1"/>
              </p:cNvCxnSpPr>
              <p:nvPr/>
            </p:nvCxnSpPr>
            <p:spPr bwMode="auto">
              <a:xfrm>
                <a:off x="3545" y="1593"/>
                <a:ext cx="312" cy="460"/>
              </a:xfrm>
              <a:prstGeom prst="curvedConnector2">
                <a:avLst/>
              </a:prstGeom>
              <a:noFill/>
              <a:ln w="9525">
                <a:solidFill>
                  <a:schemeClr val="tx1"/>
                </a:solidFill>
                <a:round/>
                <a:headEnd/>
                <a:tailEnd/>
              </a:ln>
              <a:extLst>
                <a:ext uri="{909E8E84-426E-40dd-AFC4-6F175D3DCCD1}">
                  <a14:hiddenFill xmlns:a14="http://schemas.microsoft.com/office/drawing/2010/main" xmlns="">
                    <a:noFill/>
                  </a14:hiddenFill>
                </a:ext>
              </a:extLst>
            </p:spPr>
          </p:cxnSp>
          <p:cxnSp>
            <p:nvCxnSpPr>
              <p:cNvPr id="10318" name="AutoShape 97"/>
              <p:cNvCxnSpPr>
                <a:cxnSpLocks noChangeShapeType="1"/>
              </p:cNvCxnSpPr>
              <p:nvPr/>
            </p:nvCxnSpPr>
            <p:spPr bwMode="auto">
              <a:xfrm rot="10800000" flipV="1">
                <a:off x="3455" y="1611"/>
                <a:ext cx="363" cy="412"/>
              </a:xfrm>
              <a:prstGeom prst="curvedConnector2">
                <a:avLst/>
              </a:prstGeom>
              <a:noFill/>
              <a:ln w="9525">
                <a:solidFill>
                  <a:schemeClr val="tx1"/>
                </a:solidFill>
                <a:round/>
                <a:headEnd/>
                <a:tailEnd/>
              </a:ln>
              <a:extLst>
                <a:ext uri="{909E8E84-426E-40dd-AFC4-6F175D3DCCD1}">
                  <a14:hiddenFill xmlns:a14="http://schemas.microsoft.com/office/drawing/2010/main" xmlns="">
                    <a:noFill/>
                  </a14:hiddenFill>
                </a:ext>
              </a:extLst>
            </p:spPr>
          </p:cxnSp>
        </p:grpSp>
        <p:sp>
          <p:nvSpPr>
            <p:cNvPr id="10305" name="Text Box 98"/>
            <p:cNvSpPr txBox="1">
              <a:spLocks noChangeArrowheads="1"/>
            </p:cNvSpPr>
            <p:nvPr/>
          </p:nvSpPr>
          <p:spPr bwMode="auto">
            <a:xfrm>
              <a:off x="3152" y="1253"/>
              <a:ext cx="998"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Compatibility</a:t>
              </a:r>
            </a:p>
          </p:txBody>
        </p:sp>
      </p:grpSp>
      <p:grpSp>
        <p:nvGrpSpPr>
          <p:cNvPr id="16" name="Group 107"/>
          <p:cNvGrpSpPr>
            <a:grpSpLocks/>
          </p:cNvGrpSpPr>
          <p:nvPr/>
        </p:nvGrpSpPr>
        <p:grpSpPr bwMode="auto">
          <a:xfrm>
            <a:off x="5076825" y="4221163"/>
            <a:ext cx="1584325" cy="1512887"/>
            <a:chOff x="3198" y="2659"/>
            <a:chExt cx="998" cy="953"/>
          </a:xfrm>
        </p:grpSpPr>
        <p:sp>
          <p:nvSpPr>
            <p:cNvPr id="10282" name="Line 2"/>
            <p:cNvSpPr>
              <a:spLocks noChangeShapeType="1"/>
            </p:cNvSpPr>
            <p:nvPr/>
          </p:nvSpPr>
          <p:spPr bwMode="auto">
            <a:xfrm>
              <a:off x="3696" y="3294"/>
              <a:ext cx="182" cy="182"/>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10283" name="Group 54"/>
            <p:cNvGrpSpPr>
              <a:grpSpLocks/>
            </p:cNvGrpSpPr>
            <p:nvPr/>
          </p:nvGrpSpPr>
          <p:grpSpPr bwMode="auto">
            <a:xfrm>
              <a:off x="3334" y="2886"/>
              <a:ext cx="226" cy="182"/>
              <a:chOff x="1791" y="2840"/>
              <a:chExt cx="226" cy="182"/>
            </a:xfrm>
          </p:grpSpPr>
          <p:sp>
            <p:nvSpPr>
              <p:cNvPr id="10302" name="Oval 55"/>
              <p:cNvSpPr>
                <a:spLocks noChangeArrowheads="1"/>
              </p:cNvSpPr>
              <p:nvPr/>
            </p:nvSpPr>
            <p:spPr bwMode="auto">
              <a:xfrm>
                <a:off x="1791" y="2840"/>
                <a:ext cx="182" cy="182"/>
              </a:xfrm>
              <a:prstGeom prst="ellipse">
                <a:avLst/>
              </a:prstGeom>
              <a:solidFill>
                <a:schemeClr val="hlink"/>
              </a:solidFill>
              <a:ln w="9525">
                <a:solidFill>
                  <a:schemeClr val="tx1"/>
                </a:solidFill>
                <a:round/>
                <a:headEnd/>
                <a:tailEnd/>
              </a:ln>
            </p:spPr>
            <p:txBody>
              <a:bodyPr wrap="none" anchor="ctr"/>
              <a:lstStyle/>
              <a:p>
                <a:endParaRPr lang="en-US"/>
              </a:p>
            </p:txBody>
          </p:sp>
          <p:sp>
            <p:nvSpPr>
              <p:cNvPr id="10303" name="Text Box 56"/>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grpSp>
          <p:nvGrpSpPr>
            <p:cNvPr id="10284" name="Group 57"/>
            <p:cNvGrpSpPr>
              <a:grpSpLocks/>
            </p:cNvGrpSpPr>
            <p:nvPr/>
          </p:nvGrpSpPr>
          <p:grpSpPr bwMode="auto">
            <a:xfrm>
              <a:off x="3833" y="2886"/>
              <a:ext cx="226" cy="182"/>
              <a:chOff x="1791" y="2840"/>
              <a:chExt cx="226" cy="182"/>
            </a:xfrm>
          </p:grpSpPr>
          <p:sp>
            <p:nvSpPr>
              <p:cNvPr id="10300" name="Oval 58"/>
              <p:cNvSpPr>
                <a:spLocks noChangeArrowheads="1"/>
              </p:cNvSpPr>
              <p:nvPr/>
            </p:nvSpPr>
            <p:spPr bwMode="auto">
              <a:xfrm>
                <a:off x="1791" y="2840"/>
                <a:ext cx="182" cy="182"/>
              </a:xfrm>
              <a:prstGeom prst="ellipse">
                <a:avLst/>
              </a:prstGeom>
              <a:solidFill>
                <a:srgbClr val="33CC33"/>
              </a:solidFill>
              <a:ln w="9525">
                <a:solidFill>
                  <a:schemeClr val="tx1"/>
                </a:solidFill>
                <a:round/>
                <a:headEnd/>
                <a:tailEnd/>
              </a:ln>
            </p:spPr>
            <p:txBody>
              <a:bodyPr wrap="none" anchor="ctr"/>
              <a:lstStyle/>
              <a:p>
                <a:endParaRPr lang="en-US"/>
              </a:p>
            </p:txBody>
          </p:sp>
          <p:sp>
            <p:nvSpPr>
              <p:cNvPr id="10301" name="Text Box 59"/>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grpSp>
          <p:nvGrpSpPr>
            <p:cNvPr id="10285" name="Group 60"/>
            <p:cNvGrpSpPr>
              <a:grpSpLocks/>
            </p:cNvGrpSpPr>
            <p:nvPr/>
          </p:nvGrpSpPr>
          <p:grpSpPr bwMode="auto">
            <a:xfrm>
              <a:off x="3334" y="3430"/>
              <a:ext cx="226" cy="182"/>
              <a:chOff x="1791" y="2840"/>
              <a:chExt cx="226" cy="182"/>
            </a:xfrm>
          </p:grpSpPr>
          <p:sp>
            <p:nvSpPr>
              <p:cNvPr id="10298" name="Oval 61"/>
              <p:cNvSpPr>
                <a:spLocks noChangeArrowheads="1"/>
              </p:cNvSpPr>
              <p:nvPr/>
            </p:nvSpPr>
            <p:spPr bwMode="auto">
              <a:xfrm>
                <a:off x="1791" y="2840"/>
                <a:ext cx="182" cy="182"/>
              </a:xfrm>
              <a:prstGeom prst="ellipse">
                <a:avLst/>
              </a:prstGeom>
              <a:solidFill>
                <a:schemeClr val="hlink"/>
              </a:solidFill>
              <a:ln w="9525">
                <a:solidFill>
                  <a:schemeClr val="tx1"/>
                </a:solidFill>
                <a:round/>
                <a:headEnd/>
                <a:tailEnd/>
              </a:ln>
            </p:spPr>
            <p:txBody>
              <a:bodyPr wrap="none" anchor="ctr"/>
              <a:lstStyle/>
              <a:p>
                <a:endParaRPr lang="en-US"/>
              </a:p>
            </p:txBody>
          </p:sp>
          <p:sp>
            <p:nvSpPr>
              <p:cNvPr id="10299" name="Text Box 62"/>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grpSp>
          <p:nvGrpSpPr>
            <p:cNvPr id="10286" name="Group 63"/>
            <p:cNvGrpSpPr>
              <a:grpSpLocks/>
            </p:cNvGrpSpPr>
            <p:nvPr/>
          </p:nvGrpSpPr>
          <p:grpSpPr bwMode="auto">
            <a:xfrm>
              <a:off x="3833" y="3430"/>
              <a:ext cx="226" cy="182"/>
              <a:chOff x="1791" y="2840"/>
              <a:chExt cx="226" cy="182"/>
            </a:xfrm>
          </p:grpSpPr>
          <p:sp>
            <p:nvSpPr>
              <p:cNvPr id="10296" name="Oval 64"/>
              <p:cNvSpPr>
                <a:spLocks noChangeArrowheads="1"/>
              </p:cNvSpPr>
              <p:nvPr/>
            </p:nvSpPr>
            <p:spPr bwMode="auto">
              <a:xfrm>
                <a:off x="1791" y="2840"/>
                <a:ext cx="182" cy="182"/>
              </a:xfrm>
              <a:prstGeom prst="ellipse">
                <a:avLst/>
              </a:prstGeom>
              <a:solidFill>
                <a:srgbClr val="33CC33"/>
              </a:solidFill>
              <a:ln w="9525">
                <a:solidFill>
                  <a:schemeClr val="tx1"/>
                </a:solidFill>
                <a:round/>
                <a:headEnd/>
                <a:tailEnd/>
              </a:ln>
            </p:spPr>
            <p:txBody>
              <a:bodyPr wrap="none" anchor="ctr"/>
              <a:lstStyle/>
              <a:p>
                <a:endParaRPr lang="en-US"/>
              </a:p>
            </p:txBody>
          </p:sp>
          <p:sp>
            <p:nvSpPr>
              <p:cNvPr id="10297" name="Text Box 65"/>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grpSp>
          <p:nvGrpSpPr>
            <p:cNvPr id="10287" name="Group 66"/>
            <p:cNvGrpSpPr>
              <a:grpSpLocks/>
            </p:cNvGrpSpPr>
            <p:nvPr/>
          </p:nvGrpSpPr>
          <p:grpSpPr bwMode="auto">
            <a:xfrm>
              <a:off x="3561" y="3159"/>
              <a:ext cx="226" cy="182"/>
              <a:chOff x="1791" y="2840"/>
              <a:chExt cx="226" cy="182"/>
            </a:xfrm>
          </p:grpSpPr>
          <p:sp>
            <p:nvSpPr>
              <p:cNvPr id="10294" name="Oval 67"/>
              <p:cNvSpPr>
                <a:spLocks noChangeArrowheads="1"/>
              </p:cNvSpPr>
              <p:nvPr/>
            </p:nvSpPr>
            <p:spPr bwMode="auto">
              <a:xfrm>
                <a:off x="1791" y="2840"/>
                <a:ext cx="182" cy="182"/>
              </a:xfrm>
              <a:prstGeom prst="ellipse">
                <a:avLst/>
              </a:prstGeom>
              <a:solidFill>
                <a:schemeClr val="hlink"/>
              </a:solidFill>
              <a:ln w="9525">
                <a:solidFill>
                  <a:schemeClr val="tx1"/>
                </a:solidFill>
                <a:round/>
                <a:headEnd/>
                <a:tailEnd/>
              </a:ln>
            </p:spPr>
            <p:txBody>
              <a:bodyPr wrap="none" anchor="ctr"/>
              <a:lstStyle/>
              <a:p>
                <a:endParaRPr lang="en-US"/>
              </a:p>
            </p:txBody>
          </p:sp>
          <p:sp>
            <p:nvSpPr>
              <p:cNvPr id="10295" name="Text Box 68"/>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sp>
          <p:nvSpPr>
            <p:cNvPr id="10288" name="Line 69"/>
            <p:cNvSpPr>
              <a:spLocks noChangeShapeType="1"/>
            </p:cNvSpPr>
            <p:nvPr/>
          </p:nvSpPr>
          <p:spPr bwMode="auto">
            <a:xfrm>
              <a:off x="3424" y="3068"/>
              <a:ext cx="0" cy="362"/>
            </a:xfrm>
            <a:prstGeom prst="line">
              <a:avLst/>
            </a:prstGeom>
            <a:noFill/>
            <a:ln w="2857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89" name="Line 70"/>
            <p:cNvSpPr>
              <a:spLocks noChangeShapeType="1"/>
            </p:cNvSpPr>
            <p:nvPr/>
          </p:nvSpPr>
          <p:spPr bwMode="auto">
            <a:xfrm>
              <a:off x="3923" y="3068"/>
              <a:ext cx="0" cy="362"/>
            </a:xfrm>
            <a:prstGeom prst="line">
              <a:avLst/>
            </a:prstGeom>
            <a:noFill/>
            <a:ln w="28575">
              <a:solidFill>
                <a:srgbClr val="33CC33"/>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0" name="Line 71"/>
            <p:cNvSpPr>
              <a:spLocks noChangeShapeType="1"/>
            </p:cNvSpPr>
            <p:nvPr/>
          </p:nvSpPr>
          <p:spPr bwMode="auto">
            <a:xfrm flipV="1">
              <a:off x="3470" y="3294"/>
              <a:ext cx="136" cy="136"/>
            </a:xfrm>
            <a:prstGeom prst="line">
              <a:avLst/>
            </a:prstGeom>
            <a:noFill/>
            <a:ln w="2857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1" name="Line 72"/>
            <p:cNvSpPr>
              <a:spLocks noChangeShapeType="1"/>
            </p:cNvSpPr>
            <p:nvPr/>
          </p:nvSpPr>
          <p:spPr bwMode="auto">
            <a:xfrm flipV="1">
              <a:off x="3696" y="3022"/>
              <a:ext cx="137" cy="136"/>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2" name="Line 73"/>
            <p:cNvSpPr>
              <a:spLocks noChangeShapeType="1"/>
            </p:cNvSpPr>
            <p:nvPr/>
          </p:nvSpPr>
          <p:spPr bwMode="auto">
            <a:xfrm>
              <a:off x="3470" y="3022"/>
              <a:ext cx="136" cy="136"/>
            </a:xfrm>
            <a:prstGeom prst="line">
              <a:avLst/>
            </a:prstGeom>
            <a:noFill/>
            <a:ln w="28575">
              <a:solidFill>
                <a:schemeClr val="hlink"/>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93" name="Text Box 100"/>
            <p:cNvSpPr txBox="1">
              <a:spLocks noChangeArrowheads="1"/>
            </p:cNvSpPr>
            <p:nvPr/>
          </p:nvSpPr>
          <p:spPr bwMode="auto">
            <a:xfrm>
              <a:off x="3198" y="2659"/>
              <a:ext cx="998"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Partitioning</a:t>
              </a:r>
            </a:p>
          </p:txBody>
        </p:sp>
      </p:grpSp>
      <p:grpSp>
        <p:nvGrpSpPr>
          <p:cNvPr id="22" name="Group 106"/>
          <p:cNvGrpSpPr>
            <a:grpSpLocks/>
          </p:cNvGrpSpPr>
          <p:nvPr/>
        </p:nvGrpSpPr>
        <p:grpSpPr bwMode="auto">
          <a:xfrm>
            <a:off x="2124075" y="4221163"/>
            <a:ext cx="1800225" cy="2074862"/>
            <a:chOff x="1338" y="2659"/>
            <a:chExt cx="1134" cy="1307"/>
          </a:xfrm>
        </p:grpSpPr>
        <p:sp>
          <p:nvSpPr>
            <p:cNvPr id="10267" name="Oval 41"/>
            <p:cNvSpPr>
              <a:spLocks noChangeArrowheads="1"/>
            </p:cNvSpPr>
            <p:nvPr/>
          </p:nvSpPr>
          <p:spPr bwMode="auto">
            <a:xfrm>
              <a:off x="1655" y="2886"/>
              <a:ext cx="182" cy="182"/>
            </a:xfrm>
            <a:prstGeom prst="ellipse">
              <a:avLst/>
            </a:prstGeom>
            <a:solidFill>
              <a:schemeClr val="hlink"/>
            </a:solidFill>
            <a:ln w="25400">
              <a:solidFill>
                <a:schemeClr val="tx1"/>
              </a:solidFill>
              <a:round/>
              <a:headEnd/>
              <a:tailEnd/>
            </a:ln>
          </p:spPr>
          <p:txBody>
            <a:bodyPr wrap="none" anchor="ctr"/>
            <a:lstStyle/>
            <a:p>
              <a:endParaRPr lang="en-US"/>
            </a:p>
          </p:txBody>
        </p:sp>
        <p:sp>
          <p:nvSpPr>
            <p:cNvPr id="10268" name="Text Box 42"/>
            <p:cNvSpPr txBox="1">
              <a:spLocks noChangeArrowheads="1"/>
            </p:cNvSpPr>
            <p:nvPr/>
          </p:nvSpPr>
          <p:spPr bwMode="auto">
            <a:xfrm>
              <a:off x="1655" y="2887"/>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nvGrpSpPr>
            <p:cNvPr id="10269" name="Group 43"/>
            <p:cNvGrpSpPr>
              <a:grpSpLocks/>
            </p:cNvGrpSpPr>
            <p:nvPr/>
          </p:nvGrpSpPr>
          <p:grpSpPr bwMode="auto">
            <a:xfrm>
              <a:off x="2154" y="2887"/>
              <a:ext cx="226" cy="182"/>
              <a:chOff x="1791" y="2840"/>
              <a:chExt cx="226" cy="182"/>
            </a:xfrm>
          </p:grpSpPr>
          <p:sp>
            <p:nvSpPr>
              <p:cNvPr id="10280" name="Oval 44"/>
              <p:cNvSpPr>
                <a:spLocks noChangeArrowheads="1"/>
              </p:cNvSpPr>
              <p:nvPr/>
            </p:nvSpPr>
            <p:spPr bwMode="auto">
              <a:xfrm>
                <a:off x="1791" y="2840"/>
                <a:ext cx="182" cy="182"/>
              </a:xfrm>
              <a:prstGeom prst="ellipse">
                <a:avLst/>
              </a:prstGeom>
              <a:solidFill>
                <a:srgbClr val="33CC33"/>
              </a:solidFill>
              <a:ln w="9525">
                <a:solidFill>
                  <a:schemeClr val="tx1"/>
                </a:solidFill>
                <a:round/>
                <a:headEnd/>
                <a:tailEnd/>
              </a:ln>
            </p:spPr>
            <p:txBody>
              <a:bodyPr wrap="none" anchor="ctr"/>
              <a:lstStyle/>
              <a:p>
                <a:endParaRPr lang="en-US"/>
              </a:p>
            </p:txBody>
          </p:sp>
          <p:sp>
            <p:nvSpPr>
              <p:cNvPr id="10281" name="Text Box 45"/>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sp>
          <p:nvSpPr>
            <p:cNvPr id="10270" name="Line 46"/>
            <p:cNvSpPr>
              <a:spLocks noChangeShapeType="1"/>
            </p:cNvSpPr>
            <p:nvPr/>
          </p:nvSpPr>
          <p:spPr bwMode="auto">
            <a:xfrm flipV="1">
              <a:off x="1836" y="2978"/>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1" name="Oval 47"/>
            <p:cNvSpPr>
              <a:spLocks noChangeArrowheads="1"/>
            </p:cNvSpPr>
            <p:nvPr/>
          </p:nvSpPr>
          <p:spPr bwMode="auto">
            <a:xfrm>
              <a:off x="1655" y="3431"/>
              <a:ext cx="182" cy="182"/>
            </a:xfrm>
            <a:prstGeom prst="ellipse">
              <a:avLst/>
            </a:prstGeom>
            <a:solidFill>
              <a:schemeClr val="hlink"/>
            </a:solidFill>
            <a:ln w="25400">
              <a:solidFill>
                <a:schemeClr val="tx1"/>
              </a:solidFill>
              <a:round/>
              <a:headEnd/>
              <a:tailEnd/>
            </a:ln>
          </p:spPr>
          <p:txBody>
            <a:bodyPr wrap="none" anchor="ctr"/>
            <a:lstStyle/>
            <a:p>
              <a:endParaRPr lang="en-US"/>
            </a:p>
          </p:txBody>
        </p:sp>
        <p:grpSp>
          <p:nvGrpSpPr>
            <p:cNvPr id="10272" name="Group 48"/>
            <p:cNvGrpSpPr>
              <a:grpSpLocks/>
            </p:cNvGrpSpPr>
            <p:nvPr/>
          </p:nvGrpSpPr>
          <p:grpSpPr bwMode="auto">
            <a:xfrm>
              <a:off x="2154" y="3431"/>
              <a:ext cx="226" cy="182"/>
              <a:chOff x="1791" y="2840"/>
              <a:chExt cx="226" cy="182"/>
            </a:xfrm>
          </p:grpSpPr>
          <p:sp>
            <p:nvSpPr>
              <p:cNvPr id="10278" name="Oval 49"/>
              <p:cNvSpPr>
                <a:spLocks noChangeArrowheads="1"/>
              </p:cNvSpPr>
              <p:nvPr/>
            </p:nvSpPr>
            <p:spPr bwMode="auto">
              <a:xfrm>
                <a:off x="1791" y="2840"/>
                <a:ext cx="182" cy="182"/>
              </a:xfrm>
              <a:prstGeom prst="ellipse">
                <a:avLst/>
              </a:prstGeom>
              <a:solidFill>
                <a:srgbClr val="33CC33"/>
              </a:solidFill>
              <a:ln w="9525">
                <a:solidFill>
                  <a:schemeClr val="tx1"/>
                </a:solidFill>
                <a:round/>
                <a:headEnd/>
                <a:tailEnd/>
              </a:ln>
            </p:spPr>
            <p:txBody>
              <a:bodyPr wrap="none" anchor="ctr"/>
              <a:lstStyle/>
              <a:p>
                <a:endParaRPr lang="en-US"/>
              </a:p>
            </p:txBody>
          </p:sp>
          <p:sp>
            <p:nvSpPr>
              <p:cNvPr id="10279" name="Text Box 50"/>
              <p:cNvSpPr txBox="1">
                <a:spLocks noChangeArrowheads="1"/>
              </p:cNvSpPr>
              <p:nvPr/>
            </p:nvSpPr>
            <p:spPr bwMode="auto">
              <a:xfrm>
                <a:off x="1791" y="2840"/>
                <a:ext cx="226"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endParaRPr lang="fr-FR" sz="1200" b="0">
                  <a:solidFill>
                    <a:schemeClr val="tx2"/>
                  </a:solidFill>
                  <a:latin typeface="Arial" charset="0"/>
                </a:endParaRPr>
              </a:p>
            </p:txBody>
          </p:sp>
        </p:grpSp>
        <p:sp>
          <p:nvSpPr>
            <p:cNvPr id="10273" name="Line 51"/>
            <p:cNvSpPr>
              <a:spLocks noChangeShapeType="1"/>
            </p:cNvSpPr>
            <p:nvPr/>
          </p:nvSpPr>
          <p:spPr bwMode="auto">
            <a:xfrm flipV="1">
              <a:off x="1836" y="3522"/>
              <a:ext cx="318" cy="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10274" name="Oval 52"/>
            <p:cNvSpPr>
              <a:spLocks noChangeArrowheads="1"/>
            </p:cNvSpPr>
            <p:nvPr/>
          </p:nvSpPr>
          <p:spPr bwMode="auto">
            <a:xfrm>
              <a:off x="1882" y="3160"/>
              <a:ext cx="182" cy="182"/>
            </a:xfrm>
            <a:prstGeom prst="ellipse">
              <a:avLst/>
            </a:prstGeom>
            <a:solidFill>
              <a:schemeClr val="hlink"/>
            </a:solidFill>
            <a:ln w="25400">
              <a:solidFill>
                <a:schemeClr val="tx1"/>
              </a:solidFill>
              <a:round/>
              <a:headEnd/>
              <a:tailEnd/>
            </a:ln>
          </p:spPr>
          <p:txBody>
            <a:bodyPr wrap="none" anchor="ctr"/>
            <a:lstStyle/>
            <a:p>
              <a:endParaRPr lang="en-US"/>
            </a:p>
          </p:txBody>
        </p:sp>
        <p:sp>
          <p:nvSpPr>
            <p:cNvPr id="10275" name="Text Box 99"/>
            <p:cNvSpPr txBox="1">
              <a:spLocks noChangeArrowheads="1"/>
            </p:cNvSpPr>
            <p:nvPr/>
          </p:nvSpPr>
          <p:spPr bwMode="auto">
            <a:xfrm>
              <a:off x="1474" y="2659"/>
              <a:ext cx="998" cy="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400">
                  <a:solidFill>
                    <a:schemeClr val="tx2"/>
                  </a:solidFill>
                  <a:latin typeface="Arial" charset="0"/>
                </a:rPr>
                <a:t>Coloring</a:t>
              </a:r>
            </a:p>
          </p:txBody>
        </p:sp>
        <p:sp>
          <p:nvSpPr>
            <p:cNvPr id="10276" name="Text Box 101"/>
            <p:cNvSpPr txBox="1">
              <a:spLocks noChangeArrowheads="1"/>
            </p:cNvSpPr>
            <p:nvPr/>
          </p:nvSpPr>
          <p:spPr bwMode="auto">
            <a:xfrm>
              <a:off x="1383" y="3657"/>
              <a:ext cx="99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ALU1: 1,3,5</a:t>
              </a:r>
            </a:p>
          </p:txBody>
        </p:sp>
        <p:sp>
          <p:nvSpPr>
            <p:cNvPr id="10277" name="Text Box 102"/>
            <p:cNvSpPr txBox="1">
              <a:spLocks noChangeArrowheads="1"/>
            </p:cNvSpPr>
            <p:nvPr/>
          </p:nvSpPr>
          <p:spPr bwMode="auto">
            <a:xfrm>
              <a:off x="1338" y="3793"/>
              <a:ext cx="998" cy="1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pPr>
                <a:spcBef>
                  <a:spcPct val="50000"/>
                </a:spcBef>
              </a:pPr>
              <a:r>
                <a:rPr lang="en-US" sz="1200">
                  <a:solidFill>
                    <a:schemeClr val="tx2"/>
                  </a:solidFill>
                  <a:latin typeface="Arial" charset="0"/>
                </a:rPr>
                <a:t>ALU2: 2,4</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9219"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8C11C67F-03A0-ED4B-943D-DE1762A546AC}" type="slidenum">
              <a:rPr lang="en-US" sz="1400" b="0"/>
              <a:pPr/>
              <a:t>8</a:t>
            </a:fld>
            <a:endParaRPr lang="en-US" sz="1400" b="0"/>
          </a:p>
        </p:txBody>
      </p:sp>
      <p:sp>
        <p:nvSpPr>
          <p:cNvPr id="9220" name="Rectangle 2"/>
          <p:cNvSpPr>
            <a:spLocks noGrp="1" noChangeArrowheads="1"/>
          </p:cNvSpPr>
          <p:nvPr>
            <p:ph type="title"/>
          </p:nvPr>
        </p:nvSpPr>
        <p:spPr/>
        <p:txBody>
          <a:bodyPr/>
          <a:lstStyle/>
          <a:p>
            <a:r>
              <a:rPr lang="en-US">
                <a:latin typeface="Arial Narrow" charset="0"/>
              </a:rPr>
              <a:t>Compatibility and conflicts</a:t>
            </a:r>
          </a:p>
        </p:txBody>
      </p:sp>
      <p:sp>
        <p:nvSpPr>
          <p:cNvPr id="1362947" name="Rectangle 3"/>
          <p:cNvSpPr>
            <a:spLocks noGrp="1" noChangeArrowheads="1"/>
          </p:cNvSpPr>
          <p:nvPr>
            <p:ph type="body" idx="1"/>
          </p:nvPr>
        </p:nvSpPr>
        <p:spPr>
          <a:xfrm>
            <a:off x="255588" y="1052513"/>
            <a:ext cx="8734425" cy="5291137"/>
          </a:xfrm>
        </p:spPr>
        <p:txBody>
          <a:bodyPr/>
          <a:lstStyle/>
          <a:p>
            <a:pPr marL="342900" indent="-342900"/>
            <a:r>
              <a:rPr lang="en-US">
                <a:latin typeface="Arial Narrow" charset="0"/>
              </a:rPr>
              <a:t>Compatibility graph:</a:t>
            </a:r>
          </a:p>
          <a:p>
            <a:pPr marL="742950" lvl="1" indent="-285750"/>
            <a:r>
              <a:rPr lang="en-US">
                <a:latin typeface="Arial Narrow" charset="0"/>
              </a:rPr>
              <a:t>Partition the graph into a minimum number of cliques</a:t>
            </a:r>
          </a:p>
          <a:p>
            <a:pPr marL="742950" lvl="1" indent="-285750"/>
            <a:r>
              <a:rPr lang="en-US">
                <a:latin typeface="Arial Narrow" charset="0"/>
              </a:rPr>
              <a:t>Find </a:t>
            </a:r>
            <a:r>
              <a:rPr lang="en-US">
                <a:solidFill>
                  <a:schemeClr val="tx2"/>
                </a:solidFill>
                <a:latin typeface="Arial Narrow" charset="0"/>
              </a:rPr>
              <a:t>clique cover</a:t>
            </a:r>
            <a:r>
              <a:rPr lang="en-US">
                <a:latin typeface="Arial Narrow" charset="0"/>
              </a:rPr>
              <a:t> </a:t>
            </a:r>
            <a:r>
              <a:rPr lang="en-US">
                <a:solidFill>
                  <a:schemeClr val="tx2"/>
                </a:solidFill>
                <a:latin typeface="Arial Narrow" charset="0"/>
              </a:rPr>
              <a:t>number </a:t>
            </a:r>
            <a:r>
              <a:rPr lang="en-US" b="0" i="1" baseline="-16000">
                <a:solidFill>
                  <a:schemeClr val="tx2"/>
                </a:solidFill>
                <a:latin typeface="Arial Narrow" charset="0"/>
              </a:rPr>
              <a:t>k</a:t>
            </a:r>
            <a:r>
              <a:rPr lang="en-US" i="1">
                <a:solidFill>
                  <a:schemeClr val="tx2"/>
                </a:solidFill>
                <a:latin typeface="Arial Narrow" charset="0"/>
              </a:rPr>
              <a:t> </a:t>
            </a:r>
            <a:r>
              <a:rPr lang="en-US">
                <a:solidFill>
                  <a:schemeClr val="tx2"/>
                </a:solidFill>
                <a:latin typeface="Arial Narrow" charset="0"/>
              </a:rPr>
              <a:t>( G</a:t>
            </a:r>
            <a:r>
              <a:rPr lang="en-US" b="0" baseline="-16000">
                <a:solidFill>
                  <a:schemeClr val="tx2"/>
                </a:solidFill>
                <a:latin typeface="Arial Narrow" charset="0"/>
              </a:rPr>
              <a:t>+ </a:t>
            </a:r>
            <a:r>
              <a:rPr lang="en-US">
                <a:solidFill>
                  <a:schemeClr val="tx2"/>
                </a:solidFill>
                <a:latin typeface="Arial Narrow" charset="0"/>
              </a:rPr>
              <a:t>)</a:t>
            </a:r>
          </a:p>
          <a:p>
            <a:pPr marL="342900" indent="-342900"/>
            <a:r>
              <a:rPr lang="en-US">
                <a:latin typeface="Arial Narrow" charset="0"/>
              </a:rPr>
              <a:t>Conflict graph:</a:t>
            </a:r>
          </a:p>
          <a:p>
            <a:pPr marL="742950" lvl="1" indent="-285750"/>
            <a:r>
              <a:rPr lang="en-US">
                <a:latin typeface="Arial Narrow" charset="0"/>
              </a:rPr>
              <a:t>Color the vertices by a minimum number of colors.</a:t>
            </a:r>
          </a:p>
          <a:p>
            <a:pPr marL="742950" lvl="1" indent="-285750"/>
            <a:r>
              <a:rPr lang="en-US">
                <a:latin typeface="Arial Narrow" charset="0"/>
              </a:rPr>
              <a:t>Find the </a:t>
            </a:r>
            <a:r>
              <a:rPr lang="en-US">
                <a:solidFill>
                  <a:schemeClr val="tx2"/>
                </a:solidFill>
                <a:latin typeface="Arial Narrow" charset="0"/>
              </a:rPr>
              <a:t>chromatic number</a:t>
            </a:r>
            <a:r>
              <a:rPr lang="en-US" i="1">
                <a:latin typeface="Arial Narrow" charset="0"/>
              </a:rPr>
              <a:t> </a:t>
            </a:r>
            <a:r>
              <a:rPr lang="en-US" b="0" i="1" baseline="-4000">
                <a:solidFill>
                  <a:schemeClr val="tx2"/>
                </a:solidFill>
                <a:latin typeface="Lucida Grande" charset="0"/>
                <a:cs typeface="Arial" charset="0"/>
              </a:rPr>
              <a:t>х</a:t>
            </a:r>
            <a:r>
              <a:rPr lang="en-US">
                <a:solidFill>
                  <a:schemeClr val="tx2"/>
                </a:solidFill>
                <a:latin typeface="Arial Narrow" charset="0"/>
              </a:rPr>
              <a:t> ( G</a:t>
            </a:r>
            <a:r>
              <a:rPr lang="en-US" b="0" baseline="-6000">
                <a:solidFill>
                  <a:schemeClr val="tx2"/>
                </a:solidFill>
                <a:latin typeface="Arial Narrow" charset="0"/>
              </a:rPr>
              <a:t>_ </a:t>
            </a:r>
            <a:r>
              <a:rPr lang="en-US">
                <a:solidFill>
                  <a:schemeClr val="tx2"/>
                </a:solidFill>
                <a:latin typeface="Arial Narrow" charset="0"/>
              </a:rPr>
              <a:t>)</a:t>
            </a:r>
          </a:p>
          <a:p>
            <a:pPr marL="342900" indent="-342900"/>
            <a:r>
              <a:rPr lang="en-US">
                <a:latin typeface="Arial Narrow" charset="0"/>
              </a:rPr>
              <a:t>NP-complete problems:</a:t>
            </a:r>
          </a:p>
          <a:p>
            <a:pPr marL="742950" lvl="1" indent="-285750"/>
            <a:r>
              <a:rPr lang="en-US">
                <a:latin typeface="Arial Narrow" charset="0"/>
              </a:rPr>
              <a:t>Heuristic algorithms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2947">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2947">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2947">
                                            <p:txEl>
                                              <p:pRg st="5" end="5"/>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362947">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6294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Footer Placeholder 3"/>
          <p:cNvSpPr>
            <a:spLocks noGrp="1"/>
          </p:cNvSpPr>
          <p:nvPr>
            <p:ph type="ftr"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r>
              <a:rPr lang="en-US" sz="1400" b="0"/>
              <a:t>(c)  Giovanni De Micheli</a:t>
            </a:r>
          </a:p>
        </p:txBody>
      </p:sp>
      <p:sp>
        <p:nvSpPr>
          <p:cNvPr id="12291" name="Slide Number Placeholder 4"/>
          <p:cNvSpPr>
            <a:spLocks noGrp="1"/>
          </p:cNvSpPr>
          <p:nvPr>
            <p:ph type="sldNum"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b="1">
                <a:solidFill>
                  <a:schemeClr val="tx1"/>
                </a:solidFill>
                <a:latin typeface="Arial Narrow" charset="0"/>
                <a:ea typeface="ＭＳ Ｐゴシック" charset="0"/>
              </a:defRPr>
            </a:lvl1pPr>
            <a:lvl2pPr marL="742950" indent="-285750">
              <a:defRPr sz="2400" b="1">
                <a:solidFill>
                  <a:schemeClr val="tx1"/>
                </a:solidFill>
                <a:latin typeface="Arial Narrow" charset="0"/>
                <a:ea typeface="ＭＳ Ｐゴシック" charset="0"/>
              </a:defRPr>
            </a:lvl2pPr>
            <a:lvl3pPr marL="1143000" indent="-228600">
              <a:defRPr sz="2400" b="1">
                <a:solidFill>
                  <a:schemeClr val="tx1"/>
                </a:solidFill>
                <a:latin typeface="Arial Narrow" charset="0"/>
                <a:ea typeface="ＭＳ Ｐゴシック" charset="0"/>
              </a:defRPr>
            </a:lvl3pPr>
            <a:lvl4pPr marL="1600200" indent="-228600">
              <a:defRPr sz="2400" b="1">
                <a:solidFill>
                  <a:schemeClr val="tx1"/>
                </a:solidFill>
                <a:latin typeface="Arial Narrow" charset="0"/>
                <a:ea typeface="ＭＳ Ｐゴシック" charset="0"/>
              </a:defRPr>
            </a:lvl4pPr>
            <a:lvl5pPr marL="2057400" indent="-228600">
              <a:defRPr sz="2400" b="1">
                <a:solidFill>
                  <a:schemeClr val="tx1"/>
                </a:solidFill>
                <a:latin typeface="Arial Narrow" charset="0"/>
                <a:ea typeface="ＭＳ Ｐゴシック" charset="0"/>
              </a:defRPr>
            </a:lvl5pPr>
            <a:lvl6pPr marL="2514600" indent="-228600" algn="ctr" eaLnBrk="0" fontAlgn="base" hangingPunct="0">
              <a:spcBef>
                <a:spcPct val="0"/>
              </a:spcBef>
              <a:spcAft>
                <a:spcPct val="0"/>
              </a:spcAft>
              <a:defRPr sz="2400" b="1">
                <a:solidFill>
                  <a:schemeClr val="tx1"/>
                </a:solidFill>
                <a:latin typeface="Arial Narrow" charset="0"/>
                <a:ea typeface="ＭＳ Ｐゴシック" charset="0"/>
              </a:defRPr>
            </a:lvl6pPr>
            <a:lvl7pPr marL="2971800" indent="-228600" algn="ctr" eaLnBrk="0" fontAlgn="base" hangingPunct="0">
              <a:spcBef>
                <a:spcPct val="0"/>
              </a:spcBef>
              <a:spcAft>
                <a:spcPct val="0"/>
              </a:spcAft>
              <a:defRPr sz="2400" b="1">
                <a:solidFill>
                  <a:schemeClr val="tx1"/>
                </a:solidFill>
                <a:latin typeface="Arial Narrow" charset="0"/>
                <a:ea typeface="ＭＳ Ｐゴシック" charset="0"/>
              </a:defRPr>
            </a:lvl7pPr>
            <a:lvl8pPr marL="3429000" indent="-228600" algn="ctr" eaLnBrk="0" fontAlgn="base" hangingPunct="0">
              <a:spcBef>
                <a:spcPct val="0"/>
              </a:spcBef>
              <a:spcAft>
                <a:spcPct val="0"/>
              </a:spcAft>
              <a:defRPr sz="2400" b="1">
                <a:solidFill>
                  <a:schemeClr val="tx1"/>
                </a:solidFill>
                <a:latin typeface="Arial Narrow" charset="0"/>
                <a:ea typeface="ＭＳ Ｐゴシック" charset="0"/>
              </a:defRPr>
            </a:lvl8pPr>
            <a:lvl9pPr marL="3886200" indent="-228600" algn="ctr" eaLnBrk="0" fontAlgn="base" hangingPunct="0">
              <a:spcBef>
                <a:spcPct val="0"/>
              </a:spcBef>
              <a:spcAft>
                <a:spcPct val="0"/>
              </a:spcAft>
              <a:defRPr sz="2400" b="1">
                <a:solidFill>
                  <a:schemeClr val="tx1"/>
                </a:solidFill>
                <a:latin typeface="Arial Narrow" charset="0"/>
                <a:ea typeface="ＭＳ Ｐゴシック" charset="0"/>
              </a:defRPr>
            </a:lvl9pPr>
          </a:lstStyle>
          <a:p>
            <a:fld id="{FF891475-702F-6143-93EE-E68E84BE4469}" type="slidenum">
              <a:rPr lang="en-US" sz="1400" b="0"/>
              <a:pPr/>
              <a:t>9</a:t>
            </a:fld>
            <a:endParaRPr lang="en-US" sz="1400" b="0"/>
          </a:p>
        </p:txBody>
      </p:sp>
      <p:sp>
        <p:nvSpPr>
          <p:cNvPr id="12292" name="Rectangle 2"/>
          <p:cNvSpPr>
            <a:spLocks noGrp="1" noChangeArrowheads="1"/>
          </p:cNvSpPr>
          <p:nvPr>
            <p:ph type="title"/>
          </p:nvPr>
        </p:nvSpPr>
        <p:spPr>
          <a:xfrm>
            <a:off x="241300" y="0"/>
            <a:ext cx="8707438" cy="931863"/>
          </a:xfrm>
        </p:spPr>
        <p:txBody>
          <a:bodyPr/>
          <a:lstStyle/>
          <a:p>
            <a:r>
              <a:rPr lang="en-US">
                <a:latin typeface="Arial Narrow" charset="0"/>
              </a:rPr>
              <a:t>Data-flow graphs</a:t>
            </a:r>
            <a:br>
              <a:rPr lang="en-US">
                <a:latin typeface="Arial Narrow" charset="0"/>
              </a:rPr>
            </a:br>
            <a:r>
              <a:rPr lang="en-US" sz="2400">
                <a:latin typeface="Arial Narrow" charset="0"/>
              </a:rPr>
              <a:t>(flat sequencing graphs)</a:t>
            </a:r>
          </a:p>
        </p:txBody>
      </p:sp>
      <p:sp>
        <p:nvSpPr>
          <p:cNvPr id="1366019" name="Rectangle 3"/>
          <p:cNvSpPr>
            <a:spLocks noGrp="1" noChangeArrowheads="1"/>
          </p:cNvSpPr>
          <p:nvPr>
            <p:ph type="body" idx="1"/>
          </p:nvPr>
        </p:nvSpPr>
        <p:spPr/>
        <p:txBody>
          <a:bodyPr/>
          <a:lstStyle/>
          <a:p>
            <a:pPr marL="342900" indent="-342900"/>
            <a:r>
              <a:rPr lang="en-US">
                <a:latin typeface="Arial Narrow" charset="0"/>
              </a:rPr>
              <a:t>The compatibility/conflict graphs have special properties:</a:t>
            </a:r>
            <a:endParaRPr lang="en-US" sz="2400">
              <a:latin typeface="Arial Narrow" charset="0"/>
            </a:endParaRPr>
          </a:p>
          <a:p>
            <a:pPr marL="742950" lvl="1" indent="-285750"/>
            <a:r>
              <a:rPr lang="en-US">
                <a:latin typeface="Arial Narrow" charset="0"/>
              </a:rPr>
              <a:t>Compatibility</a:t>
            </a:r>
          </a:p>
          <a:p>
            <a:pPr marL="1143000" lvl="2"/>
            <a:r>
              <a:rPr lang="en-US">
                <a:latin typeface="Arial Narrow" charset="0"/>
              </a:rPr>
              <a:t>Comparability graph</a:t>
            </a:r>
            <a:endParaRPr lang="en-US" sz="1800">
              <a:latin typeface="Arial Narrow" charset="0"/>
            </a:endParaRPr>
          </a:p>
          <a:p>
            <a:pPr marL="742950" lvl="1" indent="-285750"/>
            <a:r>
              <a:rPr lang="en-US">
                <a:latin typeface="Arial Narrow" charset="0"/>
              </a:rPr>
              <a:t>Conflict</a:t>
            </a:r>
          </a:p>
          <a:p>
            <a:pPr marL="1143000" lvl="2"/>
            <a:r>
              <a:rPr lang="en-US">
                <a:latin typeface="Arial Narrow" charset="0"/>
              </a:rPr>
              <a:t>Interval graph</a:t>
            </a:r>
          </a:p>
          <a:p>
            <a:pPr marL="342900" indent="-342900"/>
            <a:r>
              <a:rPr lang="en-US">
                <a:latin typeface="Arial Narrow" charset="0"/>
              </a:rPr>
              <a:t>Polynomial time solutions:</a:t>
            </a:r>
          </a:p>
          <a:p>
            <a:pPr marL="742950" lvl="1" indent="-285750"/>
            <a:r>
              <a:rPr lang="en-US">
                <a:latin typeface="Arial Narrow" charset="0"/>
              </a:rPr>
              <a:t>Golumbic</a:t>
            </a:r>
            <a:r>
              <a:rPr lang="ja-JP" altLang="en-US">
                <a:latin typeface="Arial Narrow" charset="0"/>
              </a:rPr>
              <a:t>’</a:t>
            </a:r>
            <a:r>
              <a:rPr lang="en-US">
                <a:latin typeface="Arial Narrow" charset="0"/>
              </a:rPr>
              <a:t>s algorithm</a:t>
            </a:r>
          </a:p>
          <a:p>
            <a:pPr marL="742950" lvl="1" indent="-285750"/>
            <a:r>
              <a:rPr lang="en-US">
                <a:latin typeface="Arial Narrow" charset="0"/>
              </a:rPr>
              <a:t>Left-edge algorithm</a:t>
            </a:r>
            <a:endParaRPr lang="en-US" sz="2000">
              <a:latin typeface="Arial Narrow"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366019">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366019">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36601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srcPresentationTemplate">
  <a:themeElements>
    <a:clrScheme name="">
      <a:dk1>
        <a:srgbClr val="000000"/>
      </a:dk1>
      <a:lt1>
        <a:srgbClr val="FFFFCC"/>
      </a:lt1>
      <a:dk2>
        <a:srgbClr val="660066"/>
      </a:dk2>
      <a:lt2>
        <a:srgbClr val="660066"/>
      </a:lt2>
      <a:accent1>
        <a:srgbClr val="339933"/>
      </a:accent1>
      <a:accent2>
        <a:srgbClr val="800000"/>
      </a:accent2>
      <a:accent3>
        <a:srgbClr val="FFFFE2"/>
      </a:accent3>
      <a:accent4>
        <a:srgbClr val="000000"/>
      </a:accent4>
      <a:accent5>
        <a:srgbClr val="ADCAAD"/>
      </a:accent5>
      <a:accent6>
        <a:srgbClr val="730000"/>
      </a:accent6>
      <a:hlink>
        <a:srgbClr val="000099"/>
      </a:hlink>
      <a:folHlink>
        <a:srgbClr val="FF9900"/>
      </a:folHlink>
    </a:clrScheme>
    <a:fontScheme name="gsrcPresentationTemplat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1"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Narrow" pitchFamily="1" charset="0"/>
          </a:defRPr>
        </a:defPPr>
      </a:lstStyle>
    </a:lnDef>
  </a:objectDefaults>
  <a:extraClrSchemeLst>
    <a:extraClrScheme>
      <a:clrScheme name="gsrcPresentationTemplate 1">
        <a:dk1>
          <a:srgbClr val="0033CC"/>
        </a:dk1>
        <a:lt1>
          <a:srgbClr val="99FFFF"/>
        </a:lt1>
        <a:dk2>
          <a:srgbClr val="000000"/>
        </a:dk2>
        <a:lt2>
          <a:srgbClr val="000000"/>
        </a:lt2>
        <a:accent1>
          <a:srgbClr val="00B8A5"/>
        </a:accent1>
        <a:accent2>
          <a:srgbClr val="2C005E"/>
        </a:accent2>
        <a:accent3>
          <a:srgbClr val="CAFFFF"/>
        </a:accent3>
        <a:accent4>
          <a:srgbClr val="002AAE"/>
        </a:accent4>
        <a:accent5>
          <a:srgbClr val="AAD8CF"/>
        </a:accent5>
        <a:accent6>
          <a:srgbClr val="270054"/>
        </a:accent6>
        <a:hlink>
          <a:srgbClr val="4C82FF"/>
        </a:hlink>
        <a:folHlink>
          <a:srgbClr val="FFB833"/>
        </a:folHlink>
      </a:clrScheme>
      <a:clrMap bg1="lt1" tx1="dk1" bg2="lt2" tx2="dk2" accent1="accent1" accent2="accent2" accent3="accent3" accent4="accent4" accent5="accent5" accent6="accent6" hlink="hlink" folHlink="folHlink"/>
    </a:extraClrScheme>
    <a:extraClrScheme>
      <a:clrScheme name="gsrcPresentationTemplate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gsrcPresentationTemplate 3">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gsrcPresentationTemplate 4">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gsrcPresentationTemplate 5">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gsrcPresentationTemplate 6">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gsrcPresentationTemplate 7">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gsrcPresentationTemplate 8">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34050</TotalTime>
  <Words>5306</Words>
  <Application>Microsoft Macintosh PowerPoint</Application>
  <PresentationFormat>On-screen Show (4:3)</PresentationFormat>
  <Paragraphs>1074</Paragraphs>
  <Slides>41</Slides>
  <Notes>39</Notes>
  <HiddenSlides>5</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41</vt:i4>
      </vt:variant>
    </vt:vector>
  </HeadingPairs>
  <TitlesOfParts>
    <vt:vector size="46" baseType="lpstr">
      <vt:lpstr>Arial</vt:lpstr>
      <vt:lpstr>Arial Narrow</vt:lpstr>
      <vt:lpstr>Lucida Grande</vt:lpstr>
      <vt:lpstr>Monotype Sorts</vt:lpstr>
      <vt:lpstr>gsrcPresentationTemplate</vt:lpstr>
      <vt:lpstr> Resource sharing</vt:lpstr>
      <vt:lpstr>Module 1</vt:lpstr>
      <vt:lpstr>Allocation and binding</vt:lpstr>
      <vt:lpstr>Binding</vt:lpstr>
      <vt:lpstr>Optimum sharing problem</vt:lpstr>
      <vt:lpstr>Compatibly and conflicts</vt:lpstr>
      <vt:lpstr>Example</vt:lpstr>
      <vt:lpstr>Compatibility and conflicts</vt:lpstr>
      <vt:lpstr>Data-flow graphs (flat sequencing graphs)</vt:lpstr>
      <vt:lpstr>Perfect graphs</vt:lpstr>
      <vt:lpstr>Example</vt:lpstr>
      <vt:lpstr>Example</vt:lpstr>
      <vt:lpstr>Left-edge algorithm</vt:lpstr>
      <vt:lpstr>Example</vt:lpstr>
      <vt:lpstr>Left-edge algorithm</vt:lpstr>
      <vt:lpstr>ILP formulation of binding</vt:lpstr>
      <vt:lpstr>Hierarchical sequencing graphs</vt:lpstr>
      <vt:lpstr>Example</vt:lpstr>
      <vt:lpstr>Example</vt:lpstr>
      <vt:lpstr>Register binding problem</vt:lpstr>
      <vt:lpstr>Register sharing in data-flow graphs</vt:lpstr>
      <vt:lpstr>Example</vt:lpstr>
      <vt:lpstr>Register sharing  general case</vt:lpstr>
      <vt:lpstr>Example</vt:lpstr>
      <vt:lpstr>Example  Variable-lifetimes and circular-arc conflict graph</vt:lpstr>
      <vt:lpstr>Multiport-memory binding</vt:lpstr>
      <vt:lpstr>Multiport-memory binding</vt:lpstr>
      <vt:lpstr>Example</vt:lpstr>
      <vt:lpstr>Example</vt:lpstr>
      <vt:lpstr>Bus sharing and binding</vt:lpstr>
      <vt:lpstr>Example</vt:lpstr>
      <vt:lpstr>Module selection problem</vt:lpstr>
      <vt:lpstr>Module selection solution</vt:lpstr>
      <vt:lpstr>Example</vt:lpstr>
      <vt:lpstr>Example 2</vt:lpstr>
      <vt:lpstr>Module 2</vt:lpstr>
      <vt:lpstr>Data path synthesis</vt:lpstr>
      <vt:lpstr>Example</vt:lpstr>
      <vt:lpstr>Control synthesis</vt:lpstr>
      <vt:lpstr>Example</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Synthesis</dc:title>
  <dc:creator>Giovanni De Micheli (c)</dc:creator>
  <cp:lastModifiedBy>Microsoft Office User</cp:lastModifiedBy>
  <cp:revision>854</cp:revision>
  <cp:lastPrinted>2022-10-10T09:15:23Z</cp:lastPrinted>
  <dcterms:created xsi:type="dcterms:W3CDTF">1995-06-17T23:31:02Z</dcterms:created>
  <dcterms:modified xsi:type="dcterms:W3CDTF">2022-10-10T09:15:28Z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2</vt:i4>
  </property>
  <property fmtid="{D5CDD505-2E9C-101B-9397-08002B2CF9AE}" pid="6" name="ScreenUsage">
    <vt:i4>2</vt:i4>
  </property>
  <property fmtid="{D5CDD505-2E9C-101B-9397-08002B2CF9AE}" pid="7" name="MailAddress">
    <vt:lpwstr>keutzer@eecs.berkeley.edu</vt:lpwstr>
  </property>
  <property fmtid="{D5CDD505-2E9C-101B-9397-08002B2CF9AE}" pid="8" name="HomePage">
    <vt:lpwstr>www-cad.eecs.berkeley.edu/~keutzer</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2</vt:i4>
  </property>
  <property fmtid="{D5CDD505-2E9C-101B-9397-08002B2CF9AE}" pid="19" name="ShowNotes">
    <vt:bool>false</vt:bool>
  </property>
  <property fmtid="{D5CDD505-2E9C-101B-9397-08002B2CF9AE}" pid="20" name="NavBtnPos">
    <vt:i4>3</vt:i4>
  </property>
  <property fmtid="{D5CDD505-2E9C-101B-9397-08002B2CF9AE}" pid="21" name="OutputDir">
    <vt:lpwstr>U:\My Documents\HTMLDoc\290A</vt:lpwstr>
  </property>
</Properties>
</file>